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6"/>
  </p:notesMasterIdLst>
  <p:handoutMasterIdLst>
    <p:handoutMasterId r:id="rId27"/>
  </p:handoutMasterIdLst>
  <p:sldIdLst>
    <p:sldId id="299" r:id="rId2"/>
    <p:sldId id="325" r:id="rId3"/>
    <p:sldId id="300" r:id="rId4"/>
    <p:sldId id="266" r:id="rId5"/>
    <p:sldId id="303" r:id="rId6"/>
    <p:sldId id="388" r:id="rId7"/>
    <p:sldId id="389" r:id="rId8"/>
    <p:sldId id="390" r:id="rId9"/>
    <p:sldId id="391" r:id="rId10"/>
    <p:sldId id="392" r:id="rId11"/>
    <p:sldId id="393" r:id="rId12"/>
    <p:sldId id="374" r:id="rId13"/>
    <p:sldId id="394" r:id="rId14"/>
    <p:sldId id="375" r:id="rId15"/>
    <p:sldId id="395" r:id="rId16"/>
    <p:sldId id="396" r:id="rId17"/>
    <p:sldId id="397" r:id="rId18"/>
    <p:sldId id="398" r:id="rId19"/>
    <p:sldId id="376" r:id="rId20"/>
    <p:sldId id="399" r:id="rId21"/>
    <p:sldId id="377" r:id="rId22"/>
    <p:sldId id="321" r:id="rId23"/>
    <p:sldId id="339" r:id="rId24"/>
    <p:sldId id="34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  <p:cmAuthor id="1" name="Amanda Lyons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2" autoAdjust="0"/>
    <p:restoredTop sz="94575" autoAdjust="0"/>
  </p:normalViewPr>
  <p:slideViewPr>
    <p:cSldViewPr>
      <p:cViewPr>
        <p:scale>
          <a:sx n="75" d="100"/>
          <a:sy n="75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438" y="-12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E4BCC13-D46D-4DFC-97FC-EC8DB7ED19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1C0D118-A69A-44B2-A606-745924D91B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95FA0-64D2-4E60-ADBC-C62D3970CB6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BFCFB-F0AA-4A59-B06E-862536D212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3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7FF3BCC4-875B-4FCB-914C-E5367C2C6F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6489A-126B-4953-A198-F5BD5703E8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AFC76-93CA-4050-860B-047C04511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A0EFD-BEF6-4DFF-906F-BE227A78E6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AA2A4-D00B-4105-941B-81A99D0A77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B83E0-717D-4084-B2EC-746A5E612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811E5-154A-4EBF-8C7E-9AD76068BB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7C4F7-B419-46E2-B0F2-E59A1F3E6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DA4A3-16FB-497F-9474-6211D59AFF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11539-3AF0-4041-9EBE-6937EAF0ED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3A12E-A397-4E88-8B8C-3E098EDB70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A6BA7-AD89-4CCF-B97B-E189BBFB2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4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-6350" y="2743200"/>
            <a:ext cx="8001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Lesson 15</a:t>
            </a:r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Morrison / Wells</a:t>
            </a:r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2000" b="1" dirty="0"/>
              <a:t>CLB: A Comp Guide to IC</a:t>
            </a:r>
            <a:r>
              <a:rPr lang="en-US" sz="2000" b="1" baseline="30000" dirty="0"/>
              <a:t>3</a:t>
            </a:r>
            <a:r>
              <a:rPr lang="en-US" sz="2000" b="1" dirty="0"/>
              <a:t> 3E</a:t>
            </a: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DA2E79DF-4D36-42DE-BAF0-57C0DB51A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3" name="Picture 1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EA6A55-838C-4F0E-AFDE-E4A8214427E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Lesson 10</a:t>
            </a:r>
            <a:br>
              <a:rPr lang="en-US" sz="3200" smtClean="0"/>
            </a:br>
            <a:r>
              <a:rPr lang="en-US" sz="3200" smtClean="0"/>
              <a:t>Working with Tables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smtClean="0"/>
              <a:t>Computer Literacy BASICS: A Comprehensive Guide to IC</a:t>
            </a:r>
            <a:r>
              <a:rPr lang="en-US" b="1" baseline="30000" smtClean="0"/>
              <a:t>3</a:t>
            </a:r>
            <a:r>
              <a:rPr lang="en-US" b="1" smtClean="0"/>
              <a:t>, 3</a:t>
            </a:r>
            <a:r>
              <a:rPr lang="en-US" b="1" baseline="30000" smtClean="0"/>
              <a:t>rd</a:t>
            </a:r>
            <a:r>
              <a:rPr lang="en-US" b="1" smtClean="0"/>
              <a:t> Edition</a:t>
            </a:r>
            <a:endParaRPr lang="en-US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/>
              <a:t>Morrison / Wells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6714D73-ED44-4B1F-8D80-407DEAA79E6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F83112B-A6EE-45A7-BE65-768C943F210C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Modifying the Table Structure (continued)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924800" cy="3810000"/>
          </a:xfrm>
        </p:spPr>
        <p:txBody>
          <a:bodyPr/>
          <a:lstStyle/>
          <a:p>
            <a:r>
              <a:rPr lang="en-US" sz="2600" b="1" smtClean="0"/>
              <a:t>Adjusting Column Width and Row Height:</a:t>
            </a:r>
          </a:p>
          <a:p>
            <a:r>
              <a:rPr lang="en-US" sz="2600" smtClean="0"/>
              <a:t>When you create a table, Word makes all the columns the same width.</a:t>
            </a:r>
          </a:p>
          <a:p>
            <a:r>
              <a:rPr lang="en-US" sz="2600" smtClean="0"/>
              <a:t>You can adjust the width of each column automatically using the AutoFit feature.</a:t>
            </a:r>
          </a:p>
          <a:p>
            <a:endParaRPr lang="en-US" sz="2600" smtClean="0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4B81B6F-A887-4EA7-9351-FC4020967316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572000"/>
            <a:ext cx="725805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54009A-CAA0-43B2-9B73-52067C5845D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867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5411423-DFB4-4E96-8E69-22569266E80B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Modifying the Table Structure (continued)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924800" cy="3810000"/>
          </a:xfrm>
        </p:spPr>
        <p:txBody>
          <a:bodyPr/>
          <a:lstStyle/>
          <a:p>
            <a:r>
              <a:rPr lang="en-US" sz="2400" b="1" smtClean="0"/>
              <a:t>Merging and Splitting Table Cells:</a:t>
            </a:r>
          </a:p>
          <a:p>
            <a:r>
              <a:rPr lang="en-US" sz="2400" smtClean="0"/>
              <a:t>You can merge cells when you want to create a heading to span across two or more columns.</a:t>
            </a:r>
          </a:p>
          <a:p>
            <a:r>
              <a:rPr lang="en-US" sz="2400" smtClean="0"/>
              <a:t>You can split a cell into two or more rows and/or two or more columns.</a:t>
            </a:r>
          </a:p>
          <a:p>
            <a:r>
              <a:rPr lang="en-US" sz="2400" smtClean="0"/>
              <a:t>You can also split a table into two separate tables.</a:t>
            </a:r>
          </a:p>
          <a:p>
            <a:endParaRPr lang="en-US" sz="2600" smtClean="0"/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CB7B81A-C88E-413D-89A2-FA786F1339E8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4800600"/>
            <a:ext cx="48006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8A8B52B-1D97-4212-8415-D490B41F51C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969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3C977BC-0A40-485A-890E-FC2BC62BCBEB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a Table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810000"/>
          </a:xfrm>
        </p:spPr>
        <p:txBody>
          <a:bodyPr/>
          <a:lstStyle/>
          <a:p>
            <a:r>
              <a:rPr lang="en-US" sz="2400" smtClean="0"/>
              <a:t>The Draw Table tool is very useful for creating complex tables.</a:t>
            </a:r>
          </a:p>
          <a:p>
            <a:endParaRPr lang="en-US" sz="2200" smtClean="0"/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4810D4-894C-4E8A-93AA-DC1E05A2F7E8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352800"/>
            <a:ext cx="70104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6BE37-0932-4F03-B9E4-D2A93A75F46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072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367AB92-DF57-4135-8676-7515236E1B33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a Table (continued)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400" smtClean="0"/>
              <a:t>Use the mouse to draw the table grid on the screen the same way you would use a pen to draw the grid on a sheet of paper.</a:t>
            </a:r>
          </a:p>
          <a:p>
            <a:r>
              <a:rPr lang="en-US" sz="2400" smtClean="0"/>
              <a:t>Remove cell boundaries with the Eraser tool.</a:t>
            </a:r>
          </a:p>
          <a:p>
            <a:endParaRPr lang="en-US" sz="2200" smtClean="0"/>
          </a:p>
        </p:txBody>
      </p:sp>
      <p:sp>
        <p:nvSpPr>
          <p:cNvPr id="3072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81C5C55-0235-4B51-9E43-9EDE8F66D6D9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038600"/>
            <a:ext cx="769620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2DA72A-975C-4B19-BB56-F99CD753CB5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39131D9-E23E-414A-9617-D454ECD0C862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Tables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810000"/>
          </a:xfrm>
        </p:spPr>
        <p:txBody>
          <a:bodyPr/>
          <a:lstStyle/>
          <a:p>
            <a:r>
              <a:rPr lang="en-US" sz="2600" b="1" smtClean="0"/>
              <a:t>Aligning Data within Table Cells:</a:t>
            </a:r>
          </a:p>
          <a:p>
            <a:r>
              <a:rPr lang="en-US" sz="2600" smtClean="0"/>
              <a:t>The Alignment group in the Table Tools Layout tab includes several buttons you can use to align text within the cells. </a:t>
            </a:r>
          </a:p>
          <a:p>
            <a:r>
              <a:rPr lang="en-US" sz="2600" smtClean="0"/>
              <a:t>You can also change the direction of text in a table cell.</a:t>
            </a:r>
          </a:p>
          <a:p>
            <a:endParaRPr lang="en-US" sz="2600" smtClean="0"/>
          </a:p>
        </p:txBody>
      </p:sp>
      <p:sp>
        <p:nvSpPr>
          <p:cNvPr id="3174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A1B8B61-261C-4350-ADFF-62E90E5A6490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175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546600"/>
            <a:ext cx="534352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0D6C97-9B42-4045-AAF3-3978ACE6E87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0EF2AAE-6031-46A9-9C48-8FF84D5063DA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Tables (continued)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810000"/>
          </a:xfrm>
        </p:spPr>
        <p:txBody>
          <a:bodyPr/>
          <a:lstStyle/>
          <a:p>
            <a:r>
              <a:rPr lang="en-US" sz="2400" b="1" smtClean="0"/>
              <a:t>Formatting Borders and Shading:</a:t>
            </a:r>
          </a:p>
          <a:p>
            <a:r>
              <a:rPr lang="en-US" sz="2400" smtClean="0"/>
              <a:t>You can customize the border and add shading or color to table cells.</a:t>
            </a:r>
          </a:p>
          <a:p>
            <a:endParaRPr lang="en-US" sz="2400" smtClean="0"/>
          </a:p>
        </p:txBody>
      </p:sp>
      <p:sp>
        <p:nvSpPr>
          <p:cNvPr id="3277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60977F5-6E43-4BAC-8877-2E44B8EC90CD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581400"/>
            <a:ext cx="61055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C2F429B-8CF8-4562-8185-6EE5F660BDF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379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75CD539-0A5C-4CBC-BF77-CF1D946E4191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Tables (continued)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400" b="1" smtClean="0"/>
              <a:t>Applying Table Styles:</a:t>
            </a:r>
          </a:p>
          <a:p>
            <a:r>
              <a:rPr lang="en-US" sz="2400" smtClean="0"/>
              <a:t>Word provides several built-in table designs that you can apply with a single click.</a:t>
            </a:r>
          </a:p>
          <a:p>
            <a:endParaRPr lang="en-US" sz="2200" smtClean="0"/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035715E-7241-4AC8-B115-F0DBA7EAA512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657600"/>
            <a:ext cx="4962525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C5469B-77EA-466C-9F33-83FE977E128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481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7FF5945-21FF-403A-BDC5-7CE0112345D5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Tables (continued)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3886200" cy="3810000"/>
          </a:xfrm>
        </p:spPr>
        <p:txBody>
          <a:bodyPr/>
          <a:lstStyle/>
          <a:p>
            <a:r>
              <a:rPr lang="en-US" sz="2400" b="1" smtClean="0"/>
              <a:t>Using Quick Tables:</a:t>
            </a:r>
          </a:p>
          <a:p>
            <a:r>
              <a:rPr lang="en-US" sz="2400" smtClean="0"/>
              <a:t>Word provides built-in tables, called Quick Tables, which include sample data and table formats. </a:t>
            </a:r>
          </a:p>
          <a:p>
            <a:r>
              <a:rPr lang="en-US" sz="2400" smtClean="0"/>
              <a:t>You can insert a Quick Table in a document and then replace the sample data with your own data.</a:t>
            </a:r>
          </a:p>
          <a:p>
            <a:endParaRPr lang="en-US" sz="2200" smtClean="0"/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D0CC9A-9455-493B-974F-B774724FD891}" type="slidenum">
              <a:rPr lang="en-US" sz="2600" b="1">
                <a:solidFill>
                  <a:schemeClr val="bg1"/>
                </a:solidFill>
              </a:rPr>
              <a:pPr/>
              <a:t>17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438400"/>
            <a:ext cx="3343275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99D26B-11E7-49E5-B3E1-6F712ADC222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584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088BAE5-BF85-4BA9-A6B3-C925D3D7F96C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Tables (continued)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810000"/>
          </a:xfrm>
        </p:spPr>
        <p:txBody>
          <a:bodyPr/>
          <a:lstStyle/>
          <a:p>
            <a:r>
              <a:rPr lang="en-US" sz="2000" b="1" smtClean="0"/>
              <a:t>Aligning and Resizing Tables on the Document Page:</a:t>
            </a:r>
          </a:p>
          <a:p>
            <a:r>
              <a:rPr lang="en-US" sz="2000" smtClean="0"/>
              <a:t>End-of-row symbols must be included in the selection for the entire table to be selected.</a:t>
            </a:r>
          </a:p>
          <a:p>
            <a:r>
              <a:rPr lang="en-US" sz="2000" smtClean="0"/>
              <a:t>The table move handle can be used to select the entire table and to reposition the table on the page.</a:t>
            </a:r>
          </a:p>
          <a:p>
            <a:endParaRPr lang="en-US" sz="2200" smtClean="0"/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E66F433-B2DC-4A1C-9511-B707DD8D82A6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114800"/>
            <a:ext cx="647700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DD0295-0D2B-4784-BD25-103FE4367DE8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686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16EC238-5DFF-4018-89B7-64A104F10789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 Data in a Table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400" smtClean="0"/>
              <a:t>You can sort information in a table on different search criteria to organize the table contents to emphasize data in different ways.</a:t>
            </a:r>
          </a:p>
          <a:p>
            <a:r>
              <a:rPr lang="en-US" sz="2400" smtClean="0"/>
              <a:t>Ascending order rearranges data from A to Z.</a:t>
            </a:r>
          </a:p>
          <a:p>
            <a:r>
              <a:rPr lang="en-US" sz="2400" smtClean="0"/>
              <a:t>Descending order rearranges data from Z to A. </a:t>
            </a:r>
          </a:p>
          <a:p>
            <a:endParaRPr lang="en-US" sz="2200" smtClean="0"/>
          </a:p>
          <a:p>
            <a:endParaRPr lang="en-US" sz="2200" smtClean="0"/>
          </a:p>
        </p:txBody>
      </p:sp>
      <p:sp>
        <p:nvSpPr>
          <p:cNvPr id="3686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6B6E95D-236A-4319-B4AD-A868274818FC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687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419600"/>
            <a:ext cx="52959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AD07B65-4ADB-4995-B4B0-62E4A7C8A8E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04B13B3-CC70-4AEA-8DB1-1AC937DFDDE9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7D11A097-67CA-4702-86B5-907449D0624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38400"/>
            <a:ext cx="7924800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Create a table and insert text.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Insert and delete rows and columns.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Adjust column width and row height.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Use the Draw Table and Eraser tools to create and edit a table grid.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Format text alignment and direction within a table cell.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Format borders and shading and apply table styles.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Sort data in a table.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Convert text to a table and vice versa.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4488EC-6854-496F-9D8C-7224E39296A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789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1C8D987F-4606-4696-BA3B-3E16B5F01926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78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 Data in a Table (continued)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20000" cy="3810000"/>
          </a:xfrm>
        </p:spPr>
        <p:txBody>
          <a:bodyPr/>
          <a:lstStyle/>
          <a:p>
            <a:r>
              <a:rPr lang="en-US" sz="2400" smtClean="0"/>
              <a:t>Clicking the Sort button opens the Sort dialog box. </a:t>
            </a:r>
          </a:p>
          <a:p>
            <a:endParaRPr lang="en-US" sz="2400" smtClean="0"/>
          </a:p>
          <a:p>
            <a:endParaRPr lang="en-US" sz="2200" smtClean="0"/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B7531DA-E5FB-4B4D-8EA9-F1E9366EB756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3789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971800"/>
            <a:ext cx="793432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5CB60D-C542-4EB0-896E-6A9C57BFBD1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891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4B3E658-3411-4DF8-BA2F-4CE140149CA3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Converting Text to a Table and a Table to Text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400" smtClean="0"/>
              <a:t>Word can quickly convert text separated by paragraph markers, commas, tabs, or other characters into a table with cells.</a:t>
            </a:r>
          </a:p>
          <a:p>
            <a:r>
              <a:rPr lang="en-US" sz="2400" smtClean="0"/>
              <a:t>When converting a text to a table, Word determines the number of columns needed based on paragraph markers, tabs, or commas.</a:t>
            </a:r>
          </a:p>
          <a:p>
            <a:r>
              <a:rPr lang="en-US" sz="2400" smtClean="0"/>
              <a:t>When converting a table to text, Word inserts paragraph markers, tabs, or commas to show where the column breaks are.</a:t>
            </a:r>
          </a:p>
          <a:p>
            <a:endParaRPr lang="en-US" sz="2200" smtClean="0"/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7DF0FE5-EA77-4CEE-A2E4-C67F50156D8D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524B02-8CFF-4167-8A8B-6EE60679E77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993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BE6D4497-176F-46B4-BEAD-1F82D15772AA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399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3994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600" smtClean="0"/>
              <a:t>In this lesson, you learned:</a:t>
            </a:r>
          </a:p>
          <a:p>
            <a:r>
              <a:rPr lang="en-US" sz="2600" smtClean="0"/>
              <a:t>The table feature in Word enables you to organize and arrange text and numbers easily.</a:t>
            </a:r>
          </a:p>
          <a:p>
            <a:r>
              <a:rPr lang="en-US" sz="2600" smtClean="0"/>
              <a:t>To change the layout of information after you create a table, you can insert and delete rows and columns.</a:t>
            </a:r>
          </a:p>
          <a:p>
            <a:r>
              <a:rPr lang="en-US" sz="2600" smtClean="0"/>
              <a:t>The AutoFit feature automatically adjusts the width of a column based on the contents of the cells in a column.</a:t>
            </a:r>
          </a:p>
        </p:txBody>
      </p:sp>
      <p:sp>
        <p:nvSpPr>
          <p:cNvPr id="3994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431E4D9-710B-4B52-B118-8021A0EF2E29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CA3E19-E7C7-4BCE-9AF9-91849B361ED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096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A2455479-8864-445B-8007-6F862F36F7A1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09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4096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smtClean="0"/>
              <a:t>The Draw Table tool and the Eraser tool are especially useful when you need to create a complex table.</a:t>
            </a:r>
          </a:p>
          <a:p>
            <a:r>
              <a:rPr lang="en-US" sz="2600" smtClean="0"/>
              <a:t>You can format text alignment in table cells the same way you apply those formats in other Word documents.</a:t>
            </a:r>
          </a:p>
          <a:p>
            <a:r>
              <a:rPr lang="en-US" sz="2600" smtClean="0"/>
              <a:t>Borders and shading greatly enhance the appearance of a table and often make the table easier to read.</a:t>
            </a:r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1C7FC2B-8E89-4AB8-B16D-ED9380FBED2D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240A1F-FB33-496D-B13D-F9836704AE2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198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AB8BA7E-CC5F-4F75-B405-5398E3815CE4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4198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Word provides several built-in styles to make it fast and easy to apply borders and shading to a table.</a:t>
            </a:r>
          </a:p>
          <a:p>
            <a:r>
              <a:rPr lang="en-US" sz="2400" smtClean="0"/>
              <a:t>Word provides Quick Tables that are already formatted and contain sample data, so you can quickly create a table.</a:t>
            </a:r>
          </a:p>
          <a:p>
            <a:r>
              <a:rPr lang="en-US" sz="2400" smtClean="0"/>
              <a:t>You can use the Sort feature to reorganize the table contents to emphasize data in different ways.</a:t>
            </a:r>
          </a:p>
          <a:p>
            <a:r>
              <a:rPr lang="en-US" sz="2400" smtClean="0"/>
              <a:t>Word can convert text to a table or vice versa.</a:t>
            </a:r>
            <a:r>
              <a:rPr lang="en-US" sz="2600" smtClean="0"/>
              <a:t> </a:t>
            </a:r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248D2DDE-5BDE-4998-9316-A9B44A12E8E6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2EF5D3-E44F-405D-B9A4-6C29B888E2A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DEAD96E-DFA7-4C06-AAFC-FE8168D0B343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722DA392-C412-4D2B-9980-5EC42E09DFC4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ascending order</a:t>
            </a:r>
          </a:p>
          <a:p>
            <a:pPr eaLnBrk="1" hangingPunct="1"/>
            <a:r>
              <a:rPr lang="en-US" smtClean="0"/>
              <a:t>cell</a:t>
            </a:r>
          </a:p>
          <a:p>
            <a:pPr eaLnBrk="1" hangingPunct="1"/>
            <a:r>
              <a:rPr lang="en-US" smtClean="0"/>
              <a:t>descending order</a:t>
            </a:r>
          </a:p>
          <a:p>
            <a:pPr eaLnBrk="1" hangingPunct="1"/>
            <a:r>
              <a:rPr lang="en-US" smtClean="0"/>
              <a:t>gridlines</a:t>
            </a:r>
          </a:p>
          <a:p>
            <a:pPr eaLnBrk="1" hangingPunct="1"/>
            <a:r>
              <a:rPr lang="en-US" smtClean="0"/>
              <a:t>merging cells</a:t>
            </a:r>
          </a:p>
          <a:p>
            <a:pPr eaLnBrk="1" hangingPunct="1"/>
            <a:endParaRPr lang="en-US" smtClean="0"/>
          </a:p>
        </p:txBody>
      </p:sp>
      <p:sp>
        <p:nvSpPr>
          <p:cNvPr id="20486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Quick Tables</a:t>
            </a:r>
          </a:p>
          <a:p>
            <a:r>
              <a:rPr lang="en-US" smtClean="0"/>
              <a:t>splitting cells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E240A26-87E3-4E29-B941-7BE1528F9D6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56E41B7-2B9A-4244-A65E-7A439B8DD021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56F7823-955D-4D70-A02F-E1E1CB950D90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Introduction 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pPr eaLnBrk="1" hangingPunct="1"/>
            <a:r>
              <a:rPr lang="en-US" smtClean="0"/>
              <a:t>The table features in Word make the task of arranging text and numbers in columns both quick and easy. </a:t>
            </a:r>
          </a:p>
          <a:p>
            <a:pPr eaLnBrk="1" hangingPunct="1"/>
            <a:r>
              <a:rPr lang="en-US" smtClean="0"/>
              <a:t>Borders and shading also help to organize information in a meaningful way.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E9AAA05-203B-48F3-9EAE-2EEB79EF72C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2530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6D391CA5-2B83-4EFD-BA90-70AD8F2323FC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Table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772400" cy="3810000"/>
          </a:xfrm>
        </p:spPr>
        <p:txBody>
          <a:bodyPr/>
          <a:lstStyle/>
          <a:p>
            <a:r>
              <a:rPr lang="en-US" sz="2600" smtClean="0"/>
              <a:t>A table consists of cells to which you add content, such as text, numbers, or graphics.</a:t>
            </a:r>
          </a:p>
          <a:p>
            <a:r>
              <a:rPr lang="en-US" sz="2600" smtClean="0"/>
              <a:t>A cell represents one intersection of a row and a column.</a:t>
            </a:r>
          </a:p>
          <a:p>
            <a:r>
              <a:rPr lang="en-US" sz="2600" smtClean="0"/>
              <a:t>Rows go across and columns go down.</a:t>
            </a:r>
          </a:p>
          <a:p>
            <a:r>
              <a:rPr lang="en-US" sz="2600" smtClean="0"/>
              <a:t>To create a table, you must first decide many columns and rows you want.</a:t>
            </a:r>
          </a:p>
        </p:txBody>
      </p:sp>
      <p:sp>
        <p:nvSpPr>
          <p:cNvPr id="22533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FB654DEC-BFD1-469E-B955-6B1AD93DE2CD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3B5810-8943-4AFD-A3A2-307BF327BF1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70D3911-2796-4577-955A-897CF6AA2C2A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Table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z="2600" smtClean="0"/>
              <a:t>Drag the mouse pointer down and across to highlight the number of columns and rows you want in the table.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F7B56-ACF6-45A6-AE20-696316077148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581400"/>
            <a:ext cx="5176838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1825FDB-88AD-4B5B-AE52-C3C71D91709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457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464D64C-6975-40FF-B785-0B4202D27A45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Table (continued)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6200" cy="3810000"/>
          </a:xfrm>
        </p:spPr>
        <p:txBody>
          <a:bodyPr/>
          <a:lstStyle/>
          <a:p>
            <a:r>
              <a:rPr lang="en-US" smtClean="0"/>
              <a:t>To move the insertion point from one cell to another, you can press the arrow keys or Tab.</a:t>
            </a:r>
          </a:p>
          <a:p>
            <a:r>
              <a:rPr lang="en-US" smtClean="0"/>
              <a:t>The Ribbon shows Table Tools you can use to format and edit tables.</a:t>
            </a:r>
            <a:r>
              <a:rPr lang="en-US" sz="2600" smtClean="0"/>
              <a:t> </a:t>
            </a:r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643C91D-0B3C-41E1-B34B-234C1C055E77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800600"/>
            <a:ext cx="78676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07651BB-BF6C-43EA-884D-B2C3D02F91B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4F8F2FC-A389-4752-AF98-1C99F524B6D0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Modifying the Table Structure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924800" cy="3810000"/>
          </a:xfrm>
        </p:spPr>
        <p:txBody>
          <a:bodyPr/>
          <a:lstStyle/>
          <a:p>
            <a:r>
              <a:rPr lang="en-US" sz="2400" b="1" smtClean="0"/>
              <a:t>Inserting Rows and Columns:</a:t>
            </a:r>
          </a:p>
          <a:p>
            <a:r>
              <a:rPr lang="en-US" sz="2400" smtClean="0"/>
              <a:t>To insert a new row at the end of the table, position the insertion point in the last cell and press Tab.</a:t>
            </a:r>
          </a:p>
          <a:p>
            <a:r>
              <a:rPr lang="en-US" sz="2400" smtClean="0"/>
              <a:t>To insert a new row or column anywhere else in the table, use the insert commands on the Table Tools Layout tab.</a:t>
            </a:r>
          </a:p>
          <a:p>
            <a:endParaRPr lang="en-US" sz="2600" smtClean="0"/>
          </a:p>
        </p:txBody>
      </p:sp>
      <p:sp>
        <p:nvSpPr>
          <p:cNvPr id="2560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4003E44-BB54-4E8C-B5B1-EA3BD1B049EB}" type="slidenum">
              <a:rPr lang="en-US" sz="2600" b="1">
                <a:solidFill>
                  <a:schemeClr val="bg1"/>
                </a:solidFill>
              </a:rPr>
              <a:pPr/>
              <a:t>8</a:t>
            </a:fld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2560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724400"/>
            <a:ext cx="67056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86FC313-CA2E-4640-8162-ECFEAF6A61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662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7C0F275-5BA6-40D1-951D-07EA6294EABE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Modifying the Table Structure (continued)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924800" cy="3810000"/>
          </a:xfrm>
        </p:spPr>
        <p:txBody>
          <a:bodyPr/>
          <a:lstStyle/>
          <a:p>
            <a:r>
              <a:rPr lang="en-US" b="1" smtClean="0"/>
              <a:t>Deleting Rows and Columns:</a:t>
            </a:r>
          </a:p>
          <a:p>
            <a:r>
              <a:rPr lang="en-US" smtClean="0"/>
              <a:t>To remove rows or columns, you must choose the Delete commands on the Table Tools Layout tab.</a:t>
            </a:r>
          </a:p>
          <a:p>
            <a:r>
              <a:rPr lang="en-US" smtClean="0"/>
              <a:t>When you delete a row or column, the text in the cells is also deleted.</a:t>
            </a:r>
          </a:p>
          <a:p>
            <a:endParaRPr lang="en-US" smtClean="0"/>
          </a:p>
        </p:txBody>
      </p:sp>
      <p:sp>
        <p:nvSpPr>
          <p:cNvPr id="26629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B1AB8A-B8F3-4401-89B8-840013613D26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9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6600FF"/>
      </a:accent2>
      <a:accent3>
        <a:srgbClr val="FFFFFF"/>
      </a:accent3>
      <a:accent4>
        <a:srgbClr val="002A56"/>
      </a:accent4>
      <a:accent5>
        <a:srgbClr val="ADE2E2"/>
      </a:accent5>
      <a:accent6>
        <a:srgbClr val="5C00E7"/>
      </a:accent6>
      <a:hlink>
        <a:srgbClr val="99CC00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6600FF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5C00E7"/>
        </a:accent6>
        <a:hlink>
          <a:srgbClr val="99CC00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sules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10444</TotalTime>
  <Words>1021</Words>
  <Application>Microsoft PowerPoint</Application>
  <PresentationFormat>On-screen Show (4:3)</PresentationFormat>
  <Paragraphs>169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Wingdings</vt:lpstr>
      <vt:lpstr>Times New Roman</vt:lpstr>
      <vt:lpstr>Capsules</vt:lpstr>
      <vt:lpstr>Capsules</vt:lpstr>
      <vt:lpstr>Capsules</vt:lpstr>
      <vt:lpstr>Lesson 10 Working with Tables</vt:lpstr>
      <vt:lpstr>Objectives</vt:lpstr>
      <vt:lpstr>Vocabulary</vt:lpstr>
      <vt:lpstr>Introduction </vt:lpstr>
      <vt:lpstr>Creating a Table</vt:lpstr>
      <vt:lpstr>Creating a Table (continued)</vt:lpstr>
      <vt:lpstr>Creating a Table (continued)</vt:lpstr>
      <vt:lpstr>Modifying the Table Structure</vt:lpstr>
      <vt:lpstr>Modifying the Table Structure (continued)</vt:lpstr>
      <vt:lpstr>Modifying the Table Structure (continued)</vt:lpstr>
      <vt:lpstr>Modifying the Table Structure (continued)</vt:lpstr>
      <vt:lpstr>Drawing a Table</vt:lpstr>
      <vt:lpstr>Drawing a Table (continued)</vt:lpstr>
      <vt:lpstr>Formatting Tables</vt:lpstr>
      <vt:lpstr>Formatting Tables (continued)</vt:lpstr>
      <vt:lpstr>Formatting Tables (continued)</vt:lpstr>
      <vt:lpstr>Formatting Tables (continued)</vt:lpstr>
      <vt:lpstr>Formatting Tables (continued)</vt:lpstr>
      <vt:lpstr>Sorting Data in a Table</vt:lpstr>
      <vt:lpstr>Sorting Data in a Table (continued)</vt:lpstr>
      <vt:lpstr>Converting Text to a Table and a Table to Text</vt:lpstr>
      <vt:lpstr>Summary</vt:lpstr>
      <vt:lpstr>Summary (continued)</vt:lpstr>
      <vt:lpstr>Summary (continued)</vt:lpstr>
    </vt:vector>
  </TitlesOfParts>
  <Company>Course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15 Working with Tables</dc:title>
  <dc:creator/>
  <cp:lastModifiedBy>pherbert</cp:lastModifiedBy>
  <cp:revision>220</cp:revision>
  <dcterms:created xsi:type="dcterms:W3CDTF">2001-06-11T01:47:29Z</dcterms:created>
  <dcterms:modified xsi:type="dcterms:W3CDTF">2010-10-01T02:26:15Z</dcterms:modified>
</cp:coreProperties>
</file>