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8"/>
  </p:notesMasterIdLst>
  <p:handoutMasterIdLst>
    <p:handoutMasterId r:id="rId29"/>
  </p:handoutMasterIdLst>
  <p:sldIdLst>
    <p:sldId id="299" r:id="rId2"/>
    <p:sldId id="325" r:id="rId3"/>
    <p:sldId id="300" r:id="rId4"/>
    <p:sldId id="373" r:id="rId5"/>
    <p:sldId id="266" r:id="rId6"/>
    <p:sldId id="303" r:id="rId7"/>
    <p:sldId id="374" r:id="rId8"/>
    <p:sldId id="375" r:id="rId9"/>
    <p:sldId id="376" r:id="rId10"/>
    <p:sldId id="377" r:id="rId11"/>
    <p:sldId id="378" r:id="rId12"/>
    <p:sldId id="379" r:id="rId13"/>
    <p:sldId id="366" r:id="rId14"/>
    <p:sldId id="380" r:id="rId15"/>
    <p:sldId id="351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88" r:id="rId24"/>
    <p:sldId id="321" r:id="rId25"/>
    <p:sldId id="339" r:id="rId26"/>
    <p:sldId id="340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son" initials="" lastIdx="5" clrIdx="0"/>
  <p:cmAuthor id="1" name="Amanda Lyons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2" autoAdjust="0"/>
    <p:restoredTop sz="94575" autoAdjust="0"/>
  </p:normalViewPr>
  <p:slideViewPr>
    <p:cSldViewPr>
      <p:cViewPr>
        <p:scale>
          <a:sx n="75" d="100"/>
          <a:sy n="75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438" y="-12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2973099-9D23-4A07-9F39-E1FB25E2E7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7CEE1C8-5655-4E8C-BC22-A1EA24DE81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B414C4-0666-4F32-86B7-B63CA5443FC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8C00A-2152-4F46-9958-FEF9CA54E143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3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31CAACA2-F8ED-473D-A6B5-B97473B61F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B62EA-3B3F-47A6-8389-8147F7087F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48594-4B21-436E-BABF-B6EEA39914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257C-18A4-4380-B37A-2957432163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3B6EA-FF3A-437F-96FE-21871186BB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50344-DD43-415D-9857-EF41AE799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22E64-311A-4A1D-9FD5-462B73832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D1692-F6F9-463F-8852-A6AB4CB26C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A5A25-2475-4171-896C-8E3CD8E724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8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-3175" y="3276600"/>
            <a:ext cx="492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Lesson 1</a:t>
            </a:r>
          </a:p>
        </p:txBody>
      </p:sp>
      <p:sp>
        <p:nvSpPr>
          <p:cNvPr id="10" name="Footer Placeholder 3"/>
          <p:cNvSpPr txBox="1">
            <a:spLocks/>
          </p:cNvSpPr>
          <p:nvPr userDrawn="1"/>
        </p:nvSpPr>
        <p:spPr bwMode="auto">
          <a:xfrm>
            <a:off x="1676400" y="6230938"/>
            <a:ext cx="71643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b="1" dirty="0">
                <a:latin typeface="Arial" pitchFamily="34" charset="0"/>
              </a:rPr>
              <a:t>CLB: MS Office 2007 Companion</a:t>
            </a: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914400" y="64008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latin typeface="Arial" pitchFamily="34" charset="0"/>
              </a:rPr>
              <a:t>Campbell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FDD17-CD5C-4C38-9E8B-9A96CBFF3F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8BF97-49B1-4F88-9CA5-F8F51C324F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3189F-2B29-4F03-9D43-51545AB0A2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4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00104C15-630E-44F2-B70F-7FDF67B533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9653" name="Text Box 21"/>
          <p:cNvSpPr txBox="1">
            <a:spLocks noChangeArrowheads="1"/>
          </p:cNvSpPr>
          <p:nvPr userDrawn="1"/>
        </p:nvSpPr>
        <p:spPr bwMode="auto">
          <a:xfrm>
            <a:off x="-6350" y="2743200"/>
            <a:ext cx="793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/>
              <a:t/>
            </a:r>
            <a:br>
              <a:rPr lang="en-US" sz="2000" b="1"/>
            </a:br>
            <a:r>
              <a:rPr lang="en-US" sz="2000" b="1"/>
              <a:t>Lesson 14</a:t>
            </a:r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838200" y="63246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Morrison / Wells</a:t>
            </a:r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4724400" y="63246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2000" b="1" dirty="0"/>
              <a:t>CLB: A Comp Guide to IC</a:t>
            </a:r>
            <a:r>
              <a:rPr lang="en-US" sz="2000" b="1" baseline="30000" dirty="0"/>
              <a:t>3</a:t>
            </a:r>
            <a:r>
              <a:rPr lang="en-US" sz="2000" b="1" dirty="0"/>
              <a:t> 3E</a:t>
            </a:r>
          </a:p>
        </p:txBody>
      </p:sp>
      <p:pic>
        <p:nvPicPr>
          <p:cNvPr id="1033" name="Picture 15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83" r:id="rId7"/>
    <p:sldLayoutId id="2147483676" r:id="rId8"/>
    <p:sldLayoutId id="2147483675" r:id="rId9"/>
    <p:sldLayoutId id="2147483674" r:id="rId10"/>
    <p:sldLayoutId id="2147483673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72F371-4AF7-4BF0-ACF6-FA95DB04A02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Lesson 9</a:t>
            </a:r>
            <a:br>
              <a:rPr lang="en-US" sz="3200" smtClean="0"/>
            </a:br>
            <a:r>
              <a:rPr lang="en-US" sz="3200" smtClean="0"/>
              <a:t>Sharing Documents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</p:spPr>
        <p:txBody>
          <a:bodyPr/>
          <a:lstStyle/>
          <a:p>
            <a:pPr eaLnBrk="1" hangingPunct="1"/>
            <a:r>
              <a:rPr lang="en-US" b="1" smtClean="0"/>
              <a:t>Computer Literacy BASICS: A Comprehensive Guide to IC</a:t>
            </a:r>
            <a:r>
              <a:rPr lang="en-US" b="1" baseline="30000" smtClean="0"/>
              <a:t>3</a:t>
            </a:r>
            <a:r>
              <a:rPr lang="en-US" b="1" smtClean="0"/>
              <a:t>, 3</a:t>
            </a:r>
            <a:r>
              <a:rPr lang="en-US" b="1" baseline="30000" smtClean="0"/>
              <a:t>rd</a:t>
            </a:r>
            <a:r>
              <a:rPr lang="en-US" b="1" smtClean="0"/>
              <a:t> Edition</a:t>
            </a:r>
            <a:endParaRPr lang="en-US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09600" y="6248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85800" y="63246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/>
              <a:t>Morrison / Wells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C06DA5-B68B-4A83-B866-ECABA28064C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765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CBDCBA0-80DD-47FB-A817-F8AA74E3813A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7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Revising Documents (continued)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20000" cy="3810000"/>
          </a:xfrm>
        </p:spPr>
        <p:txBody>
          <a:bodyPr/>
          <a:lstStyle/>
          <a:p>
            <a:r>
              <a:rPr lang="en-US" sz="2400" b="1" smtClean="0"/>
              <a:t>Adding Comments (cont):</a:t>
            </a:r>
          </a:p>
          <a:p>
            <a:r>
              <a:rPr lang="en-US" sz="2400" smtClean="0"/>
              <a:t>You can choose how the comments will appear in the document and whether or not the comments will be included when you print.</a:t>
            </a:r>
            <a:r>
              <a:rPr lang="en-US" sz="2200" smtClean="0"/>
              <a:t> </a:t>
            </a:r>
          </a:p>
          <a:p>
            <a:endParaRPr lang="en-US" sz="2200" smtClean="0"/>
          </a:p>
        </p:txBody>
      </p:sp>
      <p:sp>
        <p:nvSpPr>
          <p:cNvPr id="2765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BDF66B9-BA44-40E8-950D-941B819578BB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191000"/>
            <a:ext cx="8001000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6F497A-4931-4654-A797-4D27CCE17CA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867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001E323-DD49-46DD-9FFE-F2B89D78FBE8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Revising Documents (continued)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200" b="1" smtClean="0"/>
              <a:t>Showing Markup:</a:t>
            </a:r>
          </a:p>
          <a:p>
            <a:r>
              <a:rPr lang="en-US" sz="2200" smtClean="0"/>
              <a:t>You can choose from several options to show the markup. For example, you can choose to show only the edits from a specific reviewer, or you can choose to view only the comments added to the document. </a:t>
            </a:r>
          </a:p>
          <a:p>
            <a:endParaRPr lang="en-US" sz="2200" smtClean="0"/>
          </a:p>
        </p:txBody>
      </p:sp>
      <p:sp>
        <p:nvSpPr>
          <p:cNvPr id="2867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8F97F22-7282-490E-990D-C4309E4FE69B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867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267200"/>
            <a:ext cx="312420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988801-4C0B-4F5F-A099-0BA77CD6B2D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969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ADA0CF0B-E67D-4CDC-A31D-D6D3202EE1AB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Revising Documents (continued)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b="1" smtClean="0"/>
              <a:t>Accepting/Rejecting Changes:</a:t>
            </a:r>
          </a:p>
          <a:p>
            <a:r>
              <a:rPr lang="en-US" smtClean="0"/>
              <a:t>After changes and comments are added, the edited document is passed to a person who decides whether to accept or reject the changes and can also remove the comments.</a:t>
            </a:r>
            <a:r>
              <a:rPr lang="en-US" sz="2200" smtClean="0"/>
              <a:t>  </a:t>
            </a:r>
          </a:p>
          <a:p>
            <a:endParaRPr lang="en-US" sz="2200" smtClean="0"/>
          </a:p>
        </p:txBody>
      </p:sp>
      <p:sp>
        <p:nvSpPr>
          <p:cNvPr id="2970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A5B533F0-2B23-457B-8BA5-8D89ED87DB55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5EC8637-ACC0-4B92-897A-A968EB4EAA6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072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FB831EB-139A-4306-BDE1-BF50469EE910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Protecting Documents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600" smtClean="0"/>
              <a:t>Word enables you to control sensitive information and collaborate in confidence.</a:t>
            </a:r>
          </a:p>
          <a:p>
            <a:r>
              <a:rPr lang="en-US" sz="2600" b="1" smtClean="0"/>
              <a:t>Restricting Access:</a:t>
            </a:r>
          </a:p>
          <a:p>
            <a:r>
              <a:rPr lang="en-US" sz="2600" smtClean="0"/>
              <a:t>Saving a document as read-only allows others to open it, but they can’t make changes to it.</a:t>
            </a:r>
          </a:p>
          <a:p>
            <a:r>
              <a:rPr lang="en-US" sz="2600" smtClean="0"/>
              <a:t>Encryption is a standard method for encoding data. A password is assigned, and then all users must enter the password to open the document.</a:t>
            </a:r>
          </a:p>
        </p:txBody>
      </p:sp>
      <p:sp>
        <p:nvSpPr>
          <p:cNvPr id="3072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27ABE8F-F024-44ED-BD29-67D04230F784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C48ACB-68D5-4B77-9672-E73E507BBA9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174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941EFAE-C967-4613-BDDF-554B1132EC3C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Protecting Documents (continued)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4800600" cy="3733800"/>
          </a:xfrm>
        </p:spPr>
        <p:txBody>
          <a:bodyPr/>
          <a:lstStyle/>
          <a:p>
            <a:r>
              <a:rPr lang="en-US" sz="2600" b="1" smtClean="0"/>
              <a:t>Restricting Formatting and Edits:</a:t>
            </a:r>
          </a:p>
          <a:p>
            <a:r>
              <a:rPr lang="en-US" sz="2600" smtClean="0"/>
              <a:t>The Protect Document button on the Review tab opens a task pane you can use to be selective about who is allowed to make edits as well as the types of edits they can make.</a:t>
            </a:r>
          </a:p>
        </p:txBody>
      </p:sp>
      <p:sp>
        <p:nvSpPr>
          <p:cNvPr id="3174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666A1AE-FFCE-432F-BE9A-5C1E9762F395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175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590800"/>
            <a:ext cx="22875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6622A8A-E4B5-4A05-807F-CAEA39D5D3A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277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2445105-0243-450D-8043-94A8EA08A613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Preparing a Document for Printing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315200" cy="3733800"/>
          </a:xfrm>
        </p:spPr>
        <p:txBody>
          <a:bodyPr/>
          <a:lstStyle/>
          <a:p>
            <a:r>
              <a:rPr lang="en-US" sz="2200" smtClean="0"/>
              <a:t>A hard copy is a printed copy of a document.</a:t>
            </a:r>
          </a:p>
          <a:p>
            <a:r>
              <a:rPr lang="en-US" sz="2200" smtClean="0"/>
              <a:t>Your system may have two or more printers available with various options.</a:t>
            </a:r>
          </a:p>
          <a:p>
            <a:r>
              <a:rPr lang="en-US" sz="2200" b="1" smtClean="0"/>
              <a:t>Selecting Print Options:</a:t>
            </a:r>
          </a:p>
          <a:p>
            <a:r>
              <a:rPr lang="en-US" sz="2200" smtClean="0"/>
              <a:t>Most printers have settings for adjusting the printing speed and print quality.</a:t>
            </a:r>
          </a:p>
          <a:p>
            <a:r>
              <a:rPr lang="en-US" sz="2200" smtClean="0"/>
              <a:t>Some printers provide special features like duplex printing, which is printing on both sides of the page.</a:t>
            </a:r>
          </a:p>
          <a:p>
            <a:r>
              <a:rPr lang="en-US" sz="2200" smtClean="0"/>
              <a:t>Another option is to collate, which arranges the pages in proper order.</a:t>
            </a:r>
          </a:p>
          <a:p>
            <a:endParaRPr lang="en-US" sz="2200" smtClean="0"/>
          </a:p>
          <a:p>
            <a:endParaRPr lang="en-US" sz="2200" smtClean="0"/>
          </a:p>
          <a:p>
            <a:endParaRPr lang="en-US" sz="2200" smtClean="0"/>
          </a:p>
        </p:txBody>
      </p:sp>
      <p:sp>
        <p:nvSpPr>
          <p:cNvPr id="3277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EA0BDDC-7050-4437-8C92-F3BE905C2EBC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A6E4F03-6D04-47B3-AF3E-D3DEAA2B8C91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379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E2DD1A9-68C3-4CBC-B1AD-5FB29E17690F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379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Preparing a Document for Printing (continued)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20000" cy="3733800"/>
          </a:xfrm>
        </p:spPr>
        <p:txBody>
          <a:bodyPr/>
          <a:lstStyle/>
          <a:p>
            <a:r>
              <a:rPr lang="en-US" b="1" smtClean="0"/>
              <a:t>Showing the Print Queue:</a:t>
            </a:r>
          </a:p>
          <a:p>
            <a:r>
              <a:rPr lang="en-US" smtClean="0"/>
              <a:t>The print queue shows information about documents that are waiting to print.</a:t>
            </a:r>
          </a:p>
          <a:p>
            <a:endParaRPr lang="en-US" sz="2600" smtClean="0"/>
          </a:p>
          <a:p>
            <a:endParaRPr lang="en-US" sz="2200" smtClean="0"/>
          </a:p>
          <a:p>
            <a:endParaRPr lang="en-US" sz="2200" smtClean="0"/>
          </a:p>
        </p:txBody>
      </p:sp>
      <p:sp>
        <p:nvSpPr>
          <p:cNvPr id="3379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F203DC8-C034-49FF-861C-2815F480140F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379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038600"/>
            <a:ext cx="59436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A99498F-1C42-4C68-81F1-227D977416FB}" type="slidenum">
              <a:rPr lang="en-US" sz="2600" b="1">
                <a:solidFill>
                  <a:schemeClr val="bg1"/>
                </a:solidFill>
              </a:rPr>
              <a:pPr/>
              <a:t>17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481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76465D31-67D0-4773-9807-720D4CB6BE53}" type="slidenum">
              <a:rPr lang="en-US" sz="2600" b="1">
                <a:solidFill>
                  <a:schemeClr val="bg1"/>
                </a:solidFill>
              </a:rPr>
              <a:pPr/>
              <a:t>17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481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Preparing a Document for Printing (continued)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3581400" cy="3733800"/>
          </a:xfrm>
        </p:spPr>
        <p:txBody>
          <a:bodyPr/>
          <a:lstStyle/>
          <a:p>
            <a:r>
              <a:rPr lang="en-US" b="1" smtClean="0"/>
              <a:t>Troubleshooting Common Printing Problems:</a:t>
            </a:r>
          </a:p>
          <a:p>
            <a:r>
              <a:rPr lang="en-US" smtClean="0"/>
              <a:t>There are times when the print results do not meet expectations.</a:t>
            </a:r>
            <a:r>
              <a:rPr lang="en-US" sz="2200" smtClean="0"/>
              <a:t> </a:t>
            </a:r>
          </a:p>
          <a:p>
            <a:endParaRPr lang="en-US" sz="2200" smtClean="0"/>
          </a:p>
          <a:p>
            <a:endParaRPr lang="en-US" sz="2200" smtClean="0"/>
          </a:p>
        </p:txBody>
      </p:sp>
      <p:sp>
        <p:nvSpPr>
          <p:cNvPr id="3482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44B2024-E794-4AC1-B164-2CED7F20670A}" type="slidenum">
              <a:rPr lang="en-US" sz="2600" b="1">
                <a:solidFill>
                  <a:schemeClr val="bg1"/>
                </a:solidFill>
              </a:rPr>
              <a:pPr/>
              <a:t>17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438400"/>
            <a:ext cx="41370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F734B6D-81D3-4720-AA43-3E5C46C0F0F1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584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872B274-6004-4E63-8CF9-67D5140CB0A2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584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Sharing Electronic Files 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3810000"/>
          </a:xfrm>
        </p:spPr>
        <p:txBody>
          <a:bodyPr/>
          <a:lstStyle/>
          <a:p>
            <a:pPr eaLnBrk="1" hangingPunct="1"/>
            <a:r>
              <a:rPr lang="en-US" sz="2400" smtClean="0"/>
              <a:t>Instead of producing a hard copy of a document, it is now common practice to share a soft copy, or digital copy of data. </a:t>
            </a:r>
          </a:p>
          <a:p>
            <a:pPr eaLnBrk="1" hangingPunct="1"/>
            <a:r>
              <a:rPr lang="en-US" sz="2400" b="1" smtClean="0"/>
              <a:t>Preparing Documents for Electronic Distribution:</a:t>
            </a:r>
          </a:p>
          <a:p>
            <a:pPr eaLnBrk="1" hangingPunct="1"/>
            <a:r>
              <a:rPr lang="en-US" sz="2400" smtClean="0"/>
              <a:t>You may want to control metadata, or data that describes other data.</a:t>
            </a:r>
          </a:p>
          <a:p>
            <a:pPr eaLnBrk="1" hangingPunct="1"/>
            <a:r>
              <a:rPr lang="en-US" sz="2400" smtClean="0"/>
              <a:t>If others are working with an older version of Word, you may choose to save the document in a previous Word format.</a:t>
            </a:r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BB4E3BE-64F5-46A6-B5A4-70067B98CE48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F96C7D5-453C-4F9C-85E4-F4A472BCA934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686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15C26EA-5D9C-4CC7-B11F-E97C3F2DD3C6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686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Sharing Electronic Files (continued) 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3810000"/>
          </a:xfrm>
        </p:spPr>
        <p:txBody>
          <a:bodyPr/>
          <a:lstStyle/>
          <a:p>
            <a:pPr eaLnBrk="1" hangingPunct="1"/>
            <a:r>
              <a:rPr lang="en-US" b="1" smtClean="0"/>
              <a:t>Preparing Documents for Electronic Distribution (cont):</a:t>
            </a:r>
          </a:p>
          <a:p>
            <a:pPr eaLnBrk="1" hangingPunct="1"/>
            <a:r>
              <a:rPr lang="en-US" smtClean="0"/>
              <a:t>You can update information about the author, title, subject matter, and keywords in the Document Information Panel.</a:t>
            </a:r>
          </a:p>
        </p:txBody>
      </p:sp>
      <p:sp>
        <p:nvSpPr>
          <p:cNvPr id="3686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E90743F-BF0F-48CD-8B63-76868951D4A0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687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029200"/>
            <a:ext cx="81534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8947E2-8304-419A-9C6F-F183F71724D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3FAF9D3-07C3-4E46-A712-CEF6FA5AB78A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F1BB25C-9139-4DB3-898C-3953CEC95BFD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438400"/>
            <a:ext cx="7693025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Track changes and add comments.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Protect documents by restricting access and by restricting revisions and comments.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Modify printer settings.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Pause and cancel print jobs.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Troubleshoot printing problems.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Prepare documents for electronic distribution.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Send documents via e-mail or fax.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015BC41-4A4E-46AD-B8EF-13280A5C9AD6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789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A73083E-92A2-4E48-B808-0B77455EFE69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789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Sharing Electronic Files (continued) 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3581400" cy="3962400"/>
          </a:xfrm>
        </p:spPr>
        <p:txBody>
          <a:bodyPr/>
          <a:lstStyle/>
          <a:p>
            <a:pPr eaLnBrk="1" hangingPunct="1"/>
            <a:r>
              <a:rPr lang="en-US" b="1" smtClean="0"/>
              <a:t>Preparing Documents for Electronic Distribution (cont):</a:t>
            </a:r>
          </a:p>
          <a:p>
            <a:pPr eaLnBrk="1" hangingPunct="1"/>
            <a:r>
              <a:rPr lang="en-US" sz="2400" smtClean="0"/>
              <a:t>The Document Inspector allows you to remove personal information.</a:t>
            </a:r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CC943A9-1426-468C-A952-4A67A4E7BFA5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789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438400"/>
            <a:ext cx="41910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BFE8905-C619-4407-B6FA-FD52492C9BE6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891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954CC0A-8F7F-485E-93EF-017719F95CD1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891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Sharing Electronic Files (continued) 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772400" cy="3962400"/>
          </a:xfrm>
        </p:spPr>
        <p:txBody>
          <a:bodyPr/>
          <a:lstStyle/>
          <a:p>
            <a:pPr eaLnBrk="1" hangingPunct="1"/>
            <a:r>
              <a:rPr lang="en-US" b="1" smtClean="0"/>
              <a:t>Saving the Document in a PDF or XPS Format:</a:t>
            </a:r>
          </a:p>
          <a:p>
            <a:pPr eaLnBrk="1" hangingPunct="1"/>
            <a:r>
              <a:rPr lang="en-US" sz="2400" smtClean="0"/>
              <a:t>The Portable Document Format (PDF) was created by Adobe Systems in 1993.</a:t>
            </a:r>
          </a:p>
          <a:p>
            <a:pPr eaLnBrk="1" hangingPunct="1"/>
            <a:r>
              <a:rPr lang="en-US" sz="2400" smtClean="0"/>
              <a:t>Microsoft included the XML Paper Specification (XPS) format in the Office 2007 applications.</a:t>
            </a:r>
          </a:p>
          <a:p>
            <a:pPr eaLnBrk="1" hangingPunct="1"/>
            <a:r>
              <a:rPr lang="en-US" sz="2400" smtClean="0"/>
              <a:t>Both formats are designed to preserve the visual appearance and layout of each page, and they enable fast viewing and printing.</a:t>
            </a:r>
          </a:p>
        </p:txBody>
      </p:sp>
      <p:sp>
        <p:nvSpPr>
          <p:cNvPr id="3891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3D7883A-C520-4A46-8024-854FAC06B1A7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9097543-37AB-4CE5-B59E-56E7C6B9632A}" type="slidenum">
              <a:rPr lang="en-US" sz="2600" b="1">
                <a:solidFill>
                  <a:schemeClr val="bg1"/>
                </a:solidFill>
              </a:rPr>
              <a:pPr/>
              <a:t>22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993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2F84F97-ED7F-4B74-8909-5057D977B72D}" type="slidenum">
              <a:rPr lang="en-US" sz="2600" b="1">
                <a:solidFill>
                  <a:schemeClr val="bg1"/>
                </a:solidFill>
              </a:rPr>
              <a:pPr/>
              <a:t>22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993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Sharing Electronic Files (continued) 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772400" cy="3962400"/>
          </a:xfrm>
        </p:spPr>
        <p:txBody>
          <a:bodyPr/>
          <a:lstStyle/>
          <a:p>
            <a:pPr eaLnBrk="1" hangingPunct="1"/>
            <a:r>
              <a:rPr lang="en-US" b="1" smtClean="0"/>
              <a:t>Sending and Publishing Documents:</a:t>
            </a:r>
          </a:p>
          <a:p>
            <a:pPr eaLnBrk="1" hangingPunct="1"/>
            <a:r>
              <a:rPr lang="en-US" sz="2400" smtClean="0"/>
              <a:t>When distributing electronic copies of a document, you can choose to send the content in an e-mail message or in a fax message, or you can send the file as an attachment to an e-mail message.</a:t>
            </a:r>
          </a:p>
          <a:p>
            <a:pPr eaLnBrk="1" hangingPunct="1"/>
            <a:r>
              <a:rPr lang="en-US" sz="2400" smtClean="0"/>
              <a:t>Another way to distribute a document is to publish the document to a document management server, which is a central location for storing, managing and tracking files.</a:t>
            </a:r>
          </a:p>
        </p:txBody>
      </p:sp>
      <p:sp>
        <p:nvSpPr>
          <p:cNvPr id="3994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A4575D5-767A-487D-AC3B-ED70DEA5D610}" type="slidenum">
              <a:rPr lang="en-US" sz="2600" b="1">
                <a:solidFill>
                  <a:schemeClr val="bg1"/>
                </a:solidFill>
              </a:rPr>
              <a:pPr/>
              <a:t>22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ADD78AE8-D12D-464B-8B44-E8ED0E3D76F3}" type="slidenum">
              <a:rPr lang="en-US" sz="2600" b="1">
                <a:solidFill>
                  <a:schemeClr val="bg1"/>
                </a:solidFill>
              </a:rPr>
              <a:pPr/>
              <a:t>23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4096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BF1BC69-584D-4CD6-92E2-DC80854B5A93}" type="slidenum">
              <a:rPr lang="en-US" sz="2600" b="1">
                <a:solidFill>
                  <a:schemeClr val="bg1"/>
                </a:solidFill>
              </a:rPr>
              <a:pPr/>
              <a:t>23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409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Sharing Electronic Files (continued) </a:t>
            </a:r>
          </a:p>
        </p:txBody>
      </p:sp>
      <p:sp>
        <p:nvSpPr>
          <p:cNvPr id="4096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772400" cy="3962400"/>
          </a:xfrm>
        </p:spPr>
        <p:txBody>
          <a:bodyPr/>
          <a:lstStyle/>
          <a:p>
            <a:pPr eaLnBrk="1" hangingPunct="1"/>
            <a:r>
              <a:rPr lang="en-US" b="1" smtClean="0"/>
              <a:t>Sending and Publishing Documents (cont):</a:t>
            </a:r>
          </a:p>
          <a:p>
            <a:pPr eaLnBrk="1" hangingPunct="1"/>
            <a:r>
              <a:rPr lang="en-US" smtClean="0"/>
              <a:t>A document workspace is a Windows SharePoint Services Web site that provides tools for sharing and updating files and keeping colleagues informed about document status.</a:t>
            </a:r>
          </a:p>
          <a:p>
            <a:pPr eaLnBrk="1" hangingPunct="1"/>
            <a:endParaRPr lang="en-US" smtClean="0"/>
          </a:p>
        </p:txBody>
      </p:sp>
      <p:sp>
        <p:nvSpPr>
          <p:cNvPr id="4096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1B46A83-6DBC-4EB6-98F8-6D1F3BB75D4F}" type="slidenum">
              <a:rPr lang="en-US" sz="2600" b="1">
                <a:solidFill>
                  <a:schemeClr val="bg1"/>
                </a:solidFill>
              </a:rPr>
              <a:pPr/>
              <a:t>23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2E03677-26F7-4FD2-AC42-932356A80BD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198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3D88F8D-AFA1-45C2-8625-B99C36F972E3}" type="slidenum">
              <a:rPr lang="en-US" sz="2600" b="1">
                <a:solidFill>
                  <a:schemeClr val="bg1"/>
                </a:solidFill>
              </a:rPr>
              <a:pPr/>
              <a:t>24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4198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In this lesson, you learned:</a:t>
            </a:r>
          </a:p>
          <a:p>
            <a:pPr eaLnBrk="1" hangingPunct="1"/>
            <a:r>
              <a:rPr lang="en-US" sz="2400" smtClean="0"/>
              <a:t>Tracking changes with revision marks makes it easy to identify who made the changes and when the changes were made.</a:t>
            </a:r>
          </a:p>
          <a:p>
            <a:pPr eaLnBrk="1" hangingPunct="1"/>
            <a:r>
              <a:rPr lang="en-US" sz="2400" smtClean="0"/>
              <a:t>Reviewers can provide feedback without changing the content by adding comments to the document.</a:t>
            </a:r>
          </a:p>
          <a:p>
            <a:pPr eaLnBrk="1" hangingPunct="1"/>
            <a:r>
              <a:rPr lang="en-US" sz="2400" smtClean="0"/>
              <a:t>You can choose the markup that you want to appear on the screen and when the document is printed.</a:t>
            </a:r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0FFA156-BD19-44CC-9BA2-BE529B8F3BDE}" type="slidenum">
              <a:rPr lang="en-US" sz="2600" b="1">
                <a:solidFill>
                  <a:schemeClr val="bg1"/>
                </a:solidFill>
              </a:rPr>
              <a:pPr/>
              <a:t>24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F817C44-1680-4563-92B8-CB94073377C5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4301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A6AF839-8D8E-46A0-AACB-DF28C28282A8}" type="slidenum">
              <a:rPr lang="en-US" sz="2600" b="1">
                <a:solidFill>
                  <a:schemeClr val="bg1"/>
                </a:solidFill>
              </a:rPr>
              <a:pPr/>
              <a:t>25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430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4301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Revisions can be accepted or rejected, and comments can easily be removed from the document.</a:t>
            </a:r>
          </a:p>
          <a:p>
            <a:pPr eaLnBrk="1" hangingPunct="1"/>
            <a:r>
              <a:rPr lang="en-US" sz="2600" smtClean="0"/>
              <a:t>You can protect documents by restricting access and by restricting revisions and comments.</a:t>
            </a:r>
          </a:p>
          <a:p>
            <a:pPr eaLnBrk="1" hangingPunct="1"/>
            <a:r>
              <a:rPr lang="en-US" sz="2600" smtClean="0"/>
              <a:t>You can change your default printer and printer settings using the Print command.</a:t>
            </a:r>
          </a:p>
          <a:p>
            <a:pPr eaLnBrk="1" hangingPunct="1"/>
            <a:r>
              <a:rPr lang="en-US" sz="2600" smtClean="0"/>
              <a:t>You can view, pause, and cancel print jobs waiting in the print queue.</a:t>
            </a:r>
          </a:p>
        </p:txBody>
      </p:sp>
      <p:sp>
        <p:nvSpPr>
          <p:cNvPr id="4301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B285F0C-636C-49BD-8F7C-1E8D8B15DBE4}" type="slidenum">
              <a:rPr lang="en-US" sz="2600" b="1">
                <a:solidFill>
                  <a:schemeClr val="bg1"/>
                </a:solidFill>
              </a:rPr>
              <a:pPr/>
              <a:t>25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603AD19-D4D5-4BBE-AD52-E8808B1BA01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440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77CE9BEC-5D64-44E0-B9A1-49E010A9FD65}" type="slidenum">
              <a:rPr lang="en-US" sz="2600" b="1">
                <a:solidFill>
                  <a:schemeClr val="bg1"/>
                </a:solidFill>
              </a:rPr>
              <a:pPr/>
              <a:t>26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440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4403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sharing documents with others, you need to choose the appropriate document format.</a:t>
            </a:r>
          </a:p>
          <a:p>
            <a:pPr eaLnBrk="1" hangingPunct="1"/>
            <a:r>
              <a:rPr lang="en-US" smtClean="0"/>
              <a:t>Before distributing a soft copy of a document, you may want to remove metadata. </a:t>
            </a:r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B5AB472-9E44-4387-9FC4-5DB983C1E0D9}" type="slidenum">
              <a:rPr lang="en-US" sz="2600" b="1">
                <a:solidFill>
                  <a:schemeClr val="bg1"/>
                </a:solidFill>
              </a:rPr>
              <a:pPr/>
              <a:t>26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983EF7-92F0-47FF-A85F-E012EF8FA0A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28B8B40-1A07-47E5-84BF-41CC3A1D6059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62ACB62-8214-484B-8ADB-405302EF44FE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comment</a:t>
            </a:r>
          </a:p>
          <a:p>
            <a:pPr eaLnBrk="1" hangingPunct="1"/>
            <a:r>
              <a:rPr lang="en-US" smtClean="0"/>
              <a:t>document management server</a:t>
            </a:r>
          </a:p>
          <a:p>
            <a:pPr eaLnBrk="1" hangingPunct="1"/>
            <a:r>
              <a:rPr lang="en-US" smtClean="0"/>
              <a:t>document workspace</a:t>
            </a:r>
          </a:p>
          <a:p>
            <a:pPr eaLnBrk="1" hangingPunct="1"/>
            <a:r>
              <a:rPr lang="en-US" smtClean="0"/>
              <a:t>duplex printing</a:t>
            </a:r>
          </a:p>
          <a:p>
            <a:pPr eaLnBrk="1" hangingPunct="1"/>
            <a:r>
              <a:rPr lang="en-US" smtClean="0"/>
              <a:t>encryption</a:t>
            </a:r>
          </a:p>
          <a:p>
            <a:pPr eaLnBrk="1" hangingPunct="1"/>
            <a:endParaRPr lang="en-US" smtClean="0"/>
          </a:p>
        </p:txBody>
      </p:sp>
      <p:sp>
        <p:nvSpPr>
          <p:cNvPr id="20486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hard copy</a:t>
            </a:r>
          </a:p>
          <a:p>
            <a:r>
              <a:rPr lang="en-US" smtClean="0"/>
              <a:t>markup</a:t>
            </a:r>
          </a:p>
          <a:p>
            <a:r>
              <a:rPr lang="en-US" smtClean="0"/>
              <a:t>metadata</a:t>
            </a:r>
          </a:p>
          <a:p>
            <a:r>
              <a:rPr lang="en-US" smtClean="0"/>
              <a:t>Portable Document Format (PDF)</a:t>
            </a:r>
          </a:p>
          <a:p>
            <a:r>
              <a:rPr lang="en-US" smtClean="0"/>
              <a:t>read-only document</a:t>
            </a:r>
          </a:p>
          <a:p>
            <a:r>
              <a:rPr lang="en-US" smtClean="0"/>
              <a:t>print queue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2E58BC-14E1-42C1-A6B2-4B0CF66D101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44040D5-BA86-47AE-9372-F0BF350F8308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1507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6169D47-842B-4FFC-83F4-C6F288EDFCA9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 (continued)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soft copy</a:t>
            </a:r>
          </a:p>
          <a:p>
            <a:pPr eaLnBrk="1" hangingPunct="1"/>
            <a:r>
              <a:rPr lang="en-US" smtClean="0"/>
              <a:t>XML Paper Specification (XPS)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F2D16F9-FAF4-4F17-B567-F0DE117535A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253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70B4082-2798-4EB2-86DE-D01A7930D640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2531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58B27B5-9AD0-444C-9E9F-329F3907846F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2532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Introduction 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/>
          <a:lstStyle/>
          <a:p>
            <a:pPr eaLnBrk="1" hangingPunct="1"/>
            <a:r>
              <a:rPr lang="en-US" smtClean="0"/>
              <a:t>The development of a document may involve multiple team members. </a:t>
            </a:r>
          </a:p>
          <a:p>
            <a:pPr eaLnBrk="1" hangingPunct="1"/>
            <a:r>
              <a:rPr lang="en-US" smtClean="0"/>
              <a:t>Collaboration features in Word can help individuals contribute effectively to the development of a document.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F556B2-346F-44F3-84C8-16E1BFE98F7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317BA44-6D83-43D2-9A87-8919C1F15B5F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Revising Documents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772400" cy="3810000"/>
          </a:xfrm>
        </p:spPr>
        <p:txBody>
          <a:bodyPr/>
          <a:lstStyle/>
          <a:p>
            <a:r>
              <a:rPr lang="en-US" smtClean="0"/>
              <a:t>Tracking changes with revision marks makes it easy to identify edits from team members.</a:t>
            </a:r>
          </a:p>
          <a:p>
            <a:r>
              <a:rPr lang="en-US" smtClean="0"/>
              <a:t>Adding comments is another useful feature.</a:t>
            </a:r>
          </a:p>
          <a:p>
            <a:r>
              <a:rPr lang="en-US" smtClean="0"/>
              <a:t>Revision marks and annotations that appear in a document are referred to as markup.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40D35C5-12B3-484C-A203-FB0E57F9AD19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1B972F5-0460-40C1-86F1-FB1B473DE81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457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AB4A2422-980A-41A3-98B6-C65BDFC9ECDB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Revising Documents (continued)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400" b="1" smtClean="0"/>
              <a:t>Tracking Changes:</a:t>
            </a:r>
          </a:p>
          <a:p>
            <a:r>
              <a:rPr lang="en-US" sz="2400" smtClean="0"/>
              <a:t>When the Track Changes feature is toggled on, all insertions, deletions, and format changes are indicated with revision marks such as font color, underlines, and balloons in the margins.</a:t>
            </a:r>
          </a:p>
          <a:p>
            <a:endParaRPr lang="en-US" sz="2400" smtClean="0"/>
          </a:p>
        </p:txBody>
      </p:sp>
      <p:sp>
        <p:nvSpPr>
          <p:cNvPr id="2458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7F003F4-492F-48A6-8A32-A12B60926B1D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419600"/>
            <a:ext cx="77200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8E117F-70A1-4E19-8AFD-56FF5E75A1AB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16EA4FB-4C80-4CE7-9E01-CBD0A7EFB0FB}" type="slidenum">
              <a:rPr lang="en-US" sz="2600" b="1">
                <a:solidFill>
                  <a:schemeClr val="bg1"/>
                </a:solidFill>
              </a:rPr>
              <a:pPr/>
              <a:t>8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Revising Documents (continued)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772400" cy="3810000"/>
          </a:xfrm>
        </p:spPr>
        <p:txBody>
          <a:bodyPr/>
          <a:lstStyle/>
          <a:p>
            <a:r>
              <a:rPr lang="en-US" sz="2600" b="1" smtClean="0"/>
              <a:t>Tracking Changes (cont):</a:t>
            </a:r>
          </a:p>
          <a:p>
            <a:r>
              <a:rPr lang="en-US" sz="2600" smtClean="0"/>
              <a:t>Revision marks identify who made the changes and when the changes were made.</a:t>
            </a:r>
          </a:p>
          <a:p>
            <a:endParaRPr lang="en-US" sz="2600" smtClean="0"/>
          </a:p>
        </p:txBody>
      </p:sp>
      <p:sp>
        <p:nvSpPr>
          <p:cNvPr id="2560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7317453-95BA-4CF7-B6E9-F5FCAA8C1DAA}" type="slidenum">
              <a:rPr lang="en-US" sz="2600" b="1">
                <a:solidFill>
                  <a:schemeClr val="bg1"/>
                </a:solidFill>
              </a:rPr>
              <a:pPr/>
              <a:t>8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560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886200"/>
            <a:ext cx="8077200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3D0505C-1CD3-458A-8DC7-D5BDBCEC5BA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662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0DCBE83-830F-4207-B626-E678B0D028E0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Revising Documents (continued)</a:t>
            </a: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543800" cy="3810000"/>
          </a:xfrm>
        </p:spPr>
        <p:txBody>
          <a:bodyPr/>
          <a:lstStyle/>
          <a:p>
            <a:r>
              <a:rPr lang="en-US" b="1" smtClean="0"/>
              <a:t>Adding Comments:</a:t>
            </a:r>
          </a:p>
          <a:p>
            <a:r>
              <a:rPr lang="en-US" smtClean="0"/>
              <a:t>Use the Insert Comment button to insert a comment, which is a note that the author or a reviewer adds to the document. </a:t>
            </a:r>
          </a:p>
          <a:p>
            <a:endParaRPr lang="en-US" smtClean="0"/>
          </a:p>
        </p:txBody>
      </p:sp>
      <p:sp>
        <p:nvSpPr>
          <p:cNvPr id="2662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FCDE4E8-24B2-408A-A8FB-EDF5F2016E59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648200"/>
            <a:ext cx="31337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9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6600FF"/>
      </a:accent2>
      <a:accent3>
        <a:srgbClr val="FFFFFF"/>
      </a:accent3>
      <a:accent4>
        <a:srgbClr val="002A56"/>
      </a:accent4>
      <a:accent5>
        <a:srgbClr val="ADE2E2"/>
      </a:accent5>
      <a:accent6>
        <a:srgbClr val="5C00E7"/>
      </a:accent6>
      <a:hlink>
        <a:srgbClr val="99CC00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6600FF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5C00E7"/>
        </a:accent6>
        <a:hlink>
          <a:srgbClr val="99CC00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psules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10009</TotalTime>
  <Words>1043</Words>
  <Application>Microsoft PowerPoint</Application>
  <PresentationFormat>On-screen Show (4:3)</PresentationFormat>
  <Paragraphs>188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Wingdings</vt:lpstr>
      <vt:lpstr>Times New Roman</vt:lpstr>
      <vt:lpstr>Capsules</vt:lpstr>
      <vt:lpstr>Capsules</vt:lpstr>
      <vt:lpstr>Capsules</vt:lpstr>
      <vt:lpstr>Lesson 9 Sharing Documents</vt:lpstr>
      <vt:lpstr>Objectives</vt:lpstr>
      <vt:lpstr>Vocabulary</vt:lpstr>
      <vt:lpstr>Vocabulary (continued)</vt:lpstr>
      <vt:lpstr>Introduction </vt:lpstr>
      <vt:lpstr>Revising Documents</vt:lpstr>
      <vt:lpstr>Revising Documents (continued)</vt:lpstr>
      <vt:lpstr>Revising Documents (continued)</vt:lpstr>
      <vt:lpstr>Revising Documents (continued)</vt:lpstr>
      <vt:lpstr>Revising Documents (continued)</vt:lpstr>
      <vt:lpstr>Revising Documents (continued)</vt:lpstr>
      <vt:lpstr>Revising Documents (continued)</vt:lpstr>
      <vt:lpstr>Protecting Documents</vt:lpstr>
      <vt:lpstr>Protecting Documents (continued)</vt:lpstr>
      <vt:lpstr>Preparing a Document for Printing</vt:lpstr>
      <vt:lpstr>Preparing a Document for Printing (continued)</vt:lpstr>
      <vt:lpstr>Preparing a Document for Printing (continued)</vt:lpstr>
      <vt:lpstr>Sharing Electronic Files </vt:lpstr>
      <vt:lpstr>Sharing Electronic Files (continued) </vt:lpstr>
      <vt:lpstr>Sharing Electronic Files (continued) </vt:lpstr>
      <vt:lpstr>Sharing Electronic Files (continued) </vt:lpstr>
      <vt:lpstr>Sharing Electronic Files (continued) </vt:lpstr>
      <vt:lpstr>Sharing Electronic Files (continued) </vt:lpstr>
      <vt:lpstr>Summary</vt:lpstr>
      <vt:lpstr>Summary (continued)</vt:lpstr>
      <vt:lpstr>Summary (continued)</vt:lpstr>
    </vt:vector>
  </TitlesOfParts>
  <Company>Course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14 Sharing Documents</dc:title>
  <dc:creator/>
  <cp:lastModifiedBy>pherbert</cp:lastModifiedBy>
  <cp:revision>204</cp:revision>
  <dcterms:created xsi:type="dcterms:W3CDTF">2001-06-11T01:47:29Z</dcterms:created>
  <dcterms:modified xsi:type="dcterms:W3CDTF">2010-10-01T02:25:58Z</dcterms:modified>
</cp:coreProperties>
</file>