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9" r:id="rId1"/>
  </p:sldMasterIdLst>
  <p:notesMasterIdLst>
    <p:notesMasterId r:id="rId31"/>
  </p:notesMasterIdLst>
  <p:handoutMasterIdLst>
    <p:handoutMasterId r:id="rId32"/>
  </p:handoutMasterIdLst>
  <p:sldIdLst>
    <p:sldId id="299" r:id="rId2"/>
    <p:sldId id="325" r:id="rId3"/>
    <p:sldId id="300" r:id="rId4"/>
    <p:sldId id="350" r:id="rId5"/>
    <p:sldId id="266" r:id="rId6"/>
    <p:sldId id="303" r:id="rId7"/>
    <p:sldId id="351" r:id="rId8"/>
    <p:sldId id="346" r:id="rId9"/>
    <p:sldId id="352" r:id="rId10"/>
    <p:sldId id="341" r:id="rId11"/>
    <p:sldId id="353" r:id="rId12"/>
    <p:sldId id="354" r:id="rId13"/>
    <p:sldId id="355" r:id="rId14"/>
    <p:sldId id="356" r:id="rId15"/>
    <p:sldId id="304" r:id="rId16"/>
    <p:sldId id="347" r:id="rId17"/>
    <p:sldId id="357" r:id="rId18"/>
    <p:sldId id="362" r:id="rId19"/>
    <p:sldId id="358" r:id="rId20"/>
    <p:sldId id="359" r:id="rId21"/>
    <p:sldId id="365" r:id="rId22"/>
    <p:sldId id="360" r:id="rId23"/>
    <p:sldId id="363" r:id="rId24"/>
    <p:sldId id="342" r:id="rId25"/>
    <p:sldId id="364" r:id="rId26"/>
    <p:sldId id="321" r:id="rId27"/>
    <p:sldId id="339" r:id="rId28"/>
    <p:sldId id="340" r:id="rId29"/>
    <p:sldId id="361"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homson" initials="" lastIdx="5" clrIdx="0"/>
  <p:cmAuthor id="1" name="Amanda Lyons" initials="" lastIdx="2" clrIdx="1"/>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82" autoAdjust="0"/>
    <p:restoredTop sz="94575" autoAdjust="0"/>
  </p:normalViewPr>
  <p:slideViewPr>
    <p:cSldViewPr>
      <p:cViewPr>
        <p:scale>
          <a:sx n="75" d="100"/>
          <a:sy n="75" d="100"/>
        </p:scale>
        <p:origin x="-74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7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552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553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553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EBFF0BBE-0EDC-47AD-A0C7-AFC1D7AA8DBF}"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573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73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573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25688714-1F34-492A-B260-B84AEA61AECD}"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E66C1CEF-B644-4209-9E41-F9C12D46CC28}" type="slidenum">
              <a:rPr lang="en-US" smtClean="0"/>
              <a:pPr/>
              <a:t>1</a:t>
            </a:fld>
            <a:endParaRPr lang="en-US" smtClean="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US" smtClean="0"/>
          </a:p>
        </p:txBody>
      </p:sp>
      <p:sp>
        <p:nvSpPr>
          <p:cNvPr id="19459" name="Slide Number Placeholder 3"/>
          <p:cNvSpPr>
            <a:spLocks noGrp="1"/>
          </p:cNvSpPr>
          <p:nvPr>
            <p:ph type="sldNum" sz="quarter" idx="5"/>
          </p:nvPr>
        </p:nvSpPr>
        <p:spPr>
          <a:noFill/>
        </p:spPr>
        <p:txBody>
          <a:bodyPr/>
          <a:lstStyle/>
          <a:p>
            <a:fld id="{4E769F4E-D23E-45B1-8698-EAB8971E5980}" type="slidenum">
              <a:rPr lang="en-US" smtClean="0"/>
              <a:pPr/>
              <a:t>2</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defRPr/>
              </a:pPr>
              <a:endParaRPr kumimoji="1" lang="en-US" sz="2400" dirty="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n-US" sz="2400" dirty="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pic>
        <p:nvPicPr>
          <p:cNvPr id="10" name="Picture 12"/>
          <p:cNvPicPr>
            <a:picLocks noChangeAspect="1" noChangeArrowheads="1"/>
          </p:cNvPicPr>
          <p:nvPr userDrawn="1"/>
        </p:nvPicPr>
        <p:blipFill>
          <a:blip r:embed="rId2"/>
          <a:srcRect/>
          <a:stretch>
            <a:fillRect/>
          </a:stretch>
        </p:blipFill>
        <p:spPr bwMode="auto">
          <a:xfrm>
            <a:off x="0" y="0"/>
            <a:ext cx="593725" cy="6858000"/>
          </a:xfrm>
          <a:prstGeom prst="rect">
            <a:avLst/>
          </a:prstGeom>
          <a:noFill/>
          <a:ln w="9525">
            <a:noFill/>
            <a:miter lim="800000"/>
            <a:headEnd/>
            <a:tailEnd/>
          </a:ln>
        </p:spPr>
      </p:pic>
      <p:sp>
        <p:nvSpPr>
          <p:cNvPr id="7066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7066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
        <p:nvSpPr>
          <p:cNvPr id="11" name="Rectangle 11"/>
          <p:cNvSpPr>
            <a:spLocks noGrp="1" noChangeArrowheads="1"/>
          </p:cNvSpPr>
          <p:nvPr>
            <p:ph type="sldNum" sz="quarter" idx="10"/>
          </p:nvPr>
        </p:nvSpPr>
        <p:spPr>
          <a:xfrm>
            <a:off x="76200" y="6248400"/>
            <a:ext cx="587375" cy="488950"/>
          </a:xfrm>
        </p:spPr>
        <p:txBody>
          <a:bodyPr anchorCtr="0"/>
          <a:lstStyle>
            <a:lvl1pPr>
              <a:defRPr/>
            </a:lvl1pPr>
          </a:lstStyle>
          <a:p>
            <a:pPr>
              <a:defRPr/>
            </a:pPr>
            <a:fld id="{8E3F31B5-F7D2-4E3D-81E5-193E20F164CC}" type="slidenum">
              <a:rPr lang="en-US"/>
              <a:pPr>
                <a:defRPr/>
              </a:pPr>
              <a:t>‹#›</a:t>
            </a:fld>
            <a:endParaRPr 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C75A110A-8921-43BE-A4B5-1A03B944D7E6}" type="slidenum">
              <a:rPr lang="en-US"/>
              <a:pPr>
                <a:defRPr/>
              </a:pPr>
              <a:t>‹#›</a:t>
            </a:fld>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9F461926-FD24-4318-AC0D-51D406AF1BEE}" type="slidenum">
              <a:rPr lang="en-US"/>
              <a:pPr>
                <a:defRPr/>
              </a:pPr>
              <a:t>‹#›</a:t>
            </a:fld>
            <a:endParaRPr 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a:ln/>
        </p:spPr>
        <p:txBody>
          <a:bodyPr/>
          <a:lstStyle>
            <a:lvl1pPr>
              <a:defRPr/>
            </a:lvl1pPr>
          </a:lstStyle>
          <a:p>
            <a:pPr>
              <a:defRPr/>
            </a:pPr>
            <a:fld id="{F7A23617-9D4A-4463-B507-E418CB5EE919}" type="slidenum">
              <a:rPr lang="en-US"/>
              <a:pPr>
                <a:defRPr/>
              </a:pPr>
              <a:t>‹#›</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31EBC6AF-ECCE-43D9-9287-9DFEDFB2AD45}" type="slidenum">
              <a:rPr lang="en-US"/>
              <a:pPr>
                <a:defRPr/>
              </a:pPr>
              <a:t>‹#›</a:t>
            </a:fld>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sldNum" sz="quarter" idx="10"/>
          </p:nvPr>
        </p:nvSpPr>
        <p:spPr>
          <a:ln/>
        </p:spPr>
        <p:txBody>
          <a:bodyPr/>
          <a:lstStyle>
            <a:lvl1pPr>
              <a:defRPr/>
            </a:lvl1pPr>
          </a:lstStyle>
          <a:p>
            <a:pPr>
              <a:defRPr/>
            </a:pPr>
            <a:fld id="{48E437EA-C9C5-4BE9-980B-C16969ECD19E}" type="slidenum">
              <a:rPr lang="en-US"/>
              <a:pPr>
                <a:defRPr/>
              </a:pPr>
              <a:t>‹#›</a:t>
            </a:fld>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sldNum" sz="quarter" idx="10"/>
          </p:nvPr>
        </p:nvSpPr>
        <p:spPr>
          <a:ln/>
        </p:spPr>
        <p:txBody>
          <a:bodyPr/>
          <a:lstStyle>
            <a:lvl1pPr>
              <a:defRPr/>
            </a:lvl1pPr>
          </a:lstStyle>
          <a:p>
            <a:pPr>
              <a:defRPr/>
            </a:pPr>
            <a:fld id="{0F8FF685-F8B3-4552-9BC1-D33014524C27}" type="slidenum">
              <a:rPr lang="en-US"/>
              <a:pPr>
                <a:defRPr/>
              </a:pPr>
              <a:t>‹#›</a:t>
            </a:fld>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sldNum" sz="quarter" idx="10"/>
          </p:nvPr>
        </p:nvSpPr>
        <p:spPr>
          <a:ln/>
        </p:spPr>
        <p:txBody>
          <a:bodyPr/>
          <a:lstStyle>
            <a:lvl1pPr>
              <a:defRPr/>
            </a:lvl1pPr>
          </a:lstStyle>
          <a:p>
            <a:pPr>
              <a:defRPr/>
            </a:pPr>
            <a:fld id="{EDDBBF51-8582-466E-A3E9-5158ACCED574}" type="slidenum">
              <a:rPr lang="en-US"/>
              <a:pPr>
                <a:defRPr/>
              </a:pPr>
              <a:t>‹#›</a:t>
            </a:fld>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sldNum" sz="quarter" idx="10"/>
          </p:nvPr>
        </p:nvSpPr>
        <p:spPr>
          <a:ln/>
        </p:spPr>
        <p:txBody>
          <a:bodyPr/>
          <a:lstStyle>
            <a:lvl1pPr>
              <a:defRPr/>
            </a:lvl1pPr>
          </a:lstStyle>
          <a:p>
            <a:pPr>
              <a:defRPr/>
            </a:pPr>
            <a:fld id="{D2359648-B0AD-4924-BB28-7A27872DE3BB}" type="slidenum">
              <a:rPr lang="en-US"/>
              <a:pPr>
                <a:defRPr/>
              </a:pPr>
              <a:t>‹#›</a:t>
            </a:fld>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2" name="Group 2"/>
          <p:cNvGrpSpPr>
            <a:grpSpLocks/>
          </p:cNvGrpSpPr>
          <p:nvPr userDrawn="1"/>
        </p:nvGrpSpPr>
        <p:grpSpPr bwMode="auto">
          <a:xfrm>
            <a:off x="0" y="0"/>
            <a:ext cx="7620000" cy="6858000"/>
            <a:chOff x="0" y="0"/>
            <a:chExt cx="4800" cy="4320"/>
          </a:xfrm>
        </p:grpSpPr>
        <p:grpSp>
          <p:nvGrpSpPr>
            <p:cNvPr id="3" name="Group 3"/>
            <p:cNvGrpSpPr>
              <a:grpSpLocks/>
            </p:cNvGrpSpPr>
            <p:nvPr userDrawn="1"/>
          </p:nvGrpSpPr>
          <p:grpSpPr bwMode="auto">
            <a:xfrm>
              <a:off x="0" y="0"/>
              <a:ext cx="2016" cy="4320"/>
              <a:chOff x="0" y="0"/>
              <a:chExt cx="2016" cy="4320"/>
            </a:xfrm>
          </p:grpSpPr>
          <p:sp>
            <p:nvSpPr>
              <p:cNvPr id="7"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8"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4" name="Group 6"/>
            <p:cNvGrpSpPr>
              <a:grpSpLocks/>
            </p:cNvGrpSpPr>
            <p:nvPr/>
          </p:nvGrpSpPr>
          <p:grpSpPr bwMode="auto">
            <a:xfrm>
              <a:off x="144" y="1248"/>
              <a:ext cx="4656" cy="201"/>
              <a:chOff x="144" y="1248"/>
              <a:chExt cx="4656" cy="201"/>
            </a:xfrm>
          </p:grpSpPr>
          <p:sp>
            <p:nvSpPr>
              <p:cNvPr id="5"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9" name="Text Box 21"/>
          <p:cNvSpPr txBox="1">
            <a:spLocks noChangeArrowheads="1"/>
          </p:cNvSpPr>
          <p:nvPr userDrawn="1"/>
        </p:nvSpPr>
        <p:spPr bwMode="auto">
          <a:xfrm>
            <a:off x="-3175" y="3276600"/>
            <a:ext cx="492125"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dirty="0"/>
              <a:t>Lesson 1</a:t>
            </a:r>
          </a:p>
        </p:txBody>
      </p:sp>
      <p:sp>
        <p:nvSpPr>
          <p:cNvPr id="10" name="Footer Placeholder 3"/>
          <p:cNvSpPr txBox="1">
            <a:spLocks/>
          </p:cNvSpPr>
          <p:nvPr userDrawn="1"/>
        </p:nvSpPr>
        <p:spPr bwMode="auto">
          <a:xfrm>
            <a:off x="1676400" y="6230938"/>
            <a:ext cx="7164388" cy="474662"/>
          </a:xfrm>
          <a:prstGeom prst="rect">
            <a:avLst/>
          </a:prstGeom>
          <a:noFill/>
          <a:ln w="9525">
            <a:noFill/>
            <a:miter lim="800000"/>
            <a:headEnd/>
            <a:tailEnd/>
          </a:ln>
          <a:effectLst/>
        </p:spPr>
        <p:txBody>
          <a:bodyPr anchor="b"/>
          <a:lstStyle/>
          <a:p>
            <a:pPr algn="r">
              <a:defRPr/>
            </a:pPr>
            <a:r>
              <a:rPr lang="en-US" b="1">
                <a:latin typeface="Arial" pitchFamily="34" charset="0"/>
              </a:rPr>
              <a:t>CLB: MS Office 2007 Companion</a:t>
            </a:r>
          </a:p>
        </p:txBody>
      </p:sp>
      <p:sp>
        <p:nvSpPr>
          <p:cNvPr id="11" name="Text Box 14"/>
          <p:cNvSpPr txBox="1">
            <a:spLocks noChangeArrowheads="1"/>
          </p:cNvSpPr>
          <p:nvPr userDrawn="1"/>
        </p:nvSpPr>
        <p:spPr bwMode="auto">
          <a:xfrm>
            <a:off x="914400" y="6400800"/>
            <a:ext cx="3886200" cy="366713"/>
          </a:xfrm>
          <a:prstGeom prst="rect">
            <a:avLst/>
          </a:prstGeom>
          <a:noFill/>
          <a:ln w="9525">
            <a:noFill/>
            <a:miter lim="800000"/>
            <a:headEnd/>
            <a:tailEnd/>
          </a:ln>
          <a:effectLst/>
        </p:spPr>
        <p:txBody>
          <a:bodyPr>
            <a:spAutoFit/>
          </a:bodyPr>
          <a:lstStyle/>
          <a:p>
            <a:pPr eaLnBrk="0" hangingPunct="0">
              <a:spcBef>
                <a:spcPct val="50000"/>
              </a:spcBef>
              <a:defRPr/>
            </a:pPr>
            <a:r>
              <a:rPr lang="en-US" b="1">
                <a:latin typeface="Arial" pitchFamily="34" charset="0"/>
              </a:rPr>
              <a:t>Campbell</a:t>
            </a:r>
          </a:p>
        </p:txBody>
      </p:sp>
      <p:sp>
        <p:nvSpPr>
          <p:cNvPr id="12" name="Slide Number Placeholder 3"/>
          <p:cNvSpPr>
            <a:spLocks noGrp="1"/>
          </p:cNvSpPr>
          <p:nvPr>
            <p:ph type="sldNum" sz="quarter" idx="10"/>
          </p:nvPr>
        </p:nvSpPr>
        <p:spPr/>
        <p:txBody>
          <a:bodyPr/>
          <a:lstStyle>
            <a:lvl1pPr>
              <a:defRPr/>
            </a:lvl1pPr>
          </a:lstStyle>
          <a:p>
            <a:pPr>
              <a:defRPr/>
            </a:pPr>
            <a:fld id="{C43BBEB6-F98C-46C8-982D-AFC9FC5B98FB}"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C0DD73CD-AA98-41DE-BCA0-DD44A5525816}" type="slidenum">
              <a:rPr lang="en-US"/>
              <a:pPr>
                <a:defRPr/>
              </a:pPr>
              <a:t>‹#›</a:t>
            </a:fld>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00907252-CB0B-4DD0-B442-F922EA1433A8}" type="slidenum">
              <a:rPr lang="en-US"/>
              <a:pPr>
                <a:defRPr/>
              </a:pPr>
              <a:t>‹#›</a:t>
            </a:fld>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userDrawn="1"/>
        </p:nvGrpSpPr>
        <p:grpSpPr bwMode="auto">
          <a:xfrm>
            <a:off x="0" y="0"/>
            <a:ext cx="7620000" cy="6858000"/>
            <a:chOff x="0" y="0"/>
            <a:chExt cx="4800" cy="4320"/>
          </a:xfrm>
        </p:grpSpPr>
        <p:grpSp>
          <p:nvGrpSpPr>
            <p:cNvPr id="1034" name="Group 3"/>
            <p:cNvGrpSpPr>
              <a:grpSpLocks/>
            </p:cNvGrpSpPr>
            <p:nvPr userDrawn="1"/>
          </p:nvGrpSpPr>
          <p:grpSpPr bwMode="auto">
            <a:xfrm>
              <a:off x="0" y="0"/>
              <a:ext cx="2016" cy="4320"/>
              <a:chOff x="0" y="0"/>
              <a:chExt cx="2016" cy="4320"/>
            </a:xfrm>
          </p:grpSpPr>
          <p:sp>
            <p:nvSpPr>
              <p:cNvPr id="6963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6963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1035" name="Group 6"/>
            <p:cNvGrpSpPr>
              <a:grpSpLocks/>
            </p:cNvGrpSpPr>
            <p:nvPr/>
          </p:nvGrpSpPr>
          <p:grpSpPr bwMode="auto">
            <a:xfrm>
              <a:off x="144" y="1248"/>
              <a:ext cx="4656" cy="201"/>
              <a:chOff x="144" y="1248"/>
              <a:chExt cx="4656" cy="201"/>
            </a:xfrm>
          </p:grpSpPr>
          <p:sp>
            <p:nvSpPr>
              <p:cNvPr id="6963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964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102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964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eaLnBrk="1" hangingPunct="1">
              <a:defRPr sz="2600" b="1">
                <a:solidFill>
                  <a:schemeClr val="bg1"/>
                </a:solidFill>
                <a:latin typeface="Arial" charset="0"/>
              </a:defRPr>
            </a:lvl1pPr>
          </a:lstStyle>
          <a:p>
            <a:pPr>
              <a:defRPr/>
            </a:pPr>
            <a:fld id="{1C75F1C9-E903-4086-9EAC-57EFCEBB6901}" type="slidenum">
              <a:rPr lang="en-US"/>
              <a:pPr>
                <a:defRPr/>
              </a:pPr>
              <a:t>‹#›</a:t>
            </a:fld>
            <a:endParaRPr lang="en-US" dirty="0"/>
          </a:p>
        </p:txBody>
      </p:sp>
      <p:sp>
        <p:nvSpPr>
          <p:cNvPr id="69653" name="Text Box 21"/>
          <p:cNvSpPr txBox="1">
            <a:spLocks noChangeArrowheads="1"/>
          </p:cNvSpPr>
          <p:nvPr userDrawn="1"/>
        </p:nvSpPr>
        <p:spPr bwMode="auto">
          <a:xfrm>
            <a:off x="-6350" y="2743200"/>
            <a:ext cx="800100"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dirty="0"/>
              <a:t/>
            </a:r>
            <a:br>
              <a:rPr lang="en-US" sz="2000" b="1" dirty="0"/>
            </a:br>
            <a:r>
              <a:rPr lang="en-US" sz="2000" b="1" dirty="0"/>
              <a:t>Lesson 11</a:t>
            </a:r>
          </a:p>
        </p:txBody>
      </p:sp>
      <p:sp>
        <p:nvSpPr>
          <p:cNvPr id="1039" name="Text Box 15"/>
          <p:cNvSpPr txBox="1">
            <a:spLocks noChangeArrowheads="1"/>
          </p:cNvSpPr>
          <p:nvPr userDrawn="1"/>
        </p:nvSpPr>
        <p:spPr bwMode="auto">
          <a:xfrm>
            <a:off x="838200" y="6324600"/>
            <a:ext cx="2514600" cy="396875"/>
          </a:xfrm>
          <a:prstGeom prst="rect">
            <a:avLst/>
          </a:prstGeom>
          <a:noFill/>
          <a:ln w="9525">
            <a:noFill/>
            <a:miter lim="800000"/>
            <a:headEnd/>
            <a:tailEnd/>
          </a:ln>
          <a:effectLst/>
        </p:spPr>
        <p:txBody>
          <a:bodyPr>
            <a:spAutoFit/>
          </a:bodyPr>
          <a:lstStyle/>
          <a:p>
            <a:pPr eaLnBrk="0" hangingPunct="0">
              <a:spcBef>
                <a:spcPct val="50000"/>
              </a:spcBef>
              <a:defRPr/>
            </a:pPr>
            <a:r>
              <a:rPr lang="en-US" sz="2000" b="1"/>
              <a:t>Morrison / Wells</a:t>
            </a:r>
          </a:p>
        </p:txBody>
      </p:sp>
      <p:sp>
        <p:nvSpPr>
          <p:cNvPr id="1040" name="Text Box 16"/>
          <p:cNvSpPr txBox="1">
            <a:spLocks noChangeArrowheads="1"/>
          </p:cNvSpPr>
          <p:nvPr userDrawn="1"/>
        </p:nvSpPr>
        <p:spPr bwMode="auto">
          <a:xfrm>
            <a:off x="4724400" y="6324600"/>
            <a:ext cx="4267200" cy="396875"/>
          </a:xfrm>
          <a:prstGeom prst="rect">
            <a:avLst/>
          </a:prstGeom>
          <a:noFill/>
          <a:ln w="9525">
            <a:noFill/>
            <a:miter lim="800000"/>
            <a:headEnd/>
            <a:tailEnd/>
          </a:ln>
          <a:effectLst/>
        </p:spPr>
        <p:txBody>
          <a:bodyPr>
            <a:spAutoFit/>
          </a:bodyPr>
          <a:lstStyle/>
          <a:p>
            <a:pPr algn="r" eaLnBrk="0" hangingPunct="0">
              <a:spcBef>
                <a:spcPct val="50000"/>
              </a:spcBef>
              <a:defRPr/>
            </a:pPr>
            <a:r>
              <a:rPr lang="en-US" sz="2000" b="1" dirty="0"/>
              <a:t>CLB: A Comp Guide to IC</a:t>
            </a:r>
            <a:r>
              <a:rPr lang="en-US" sz="2000" b="1" baseline="30000" dirty="0"/>
              <a:t>3</a:t>
            </a:r>
            <a:r>
              <a:rPr lang="en-US" sz="2000" b="1" dirty="0"/>
              <a:t> 3E</a:t>
            </a:r>
          </a:p>
        </p:txBody>
      </p:sp>
      <p:pic>
        <p:nvPicPr>
          <p:cNvPr id="1033" name="Picture 15"/>
          <p:cNvPicPr>
            <a:picLocks noChangeAspect="1" noChangeArrowheads="1"/>
          </p:cNvPicPr>
          <p:nvPr userDrawn="1"/>
        </p:nvPicPr>
        <p:blipFill>
          <a:blip r:embed="rId14"/>
          <a:srcRect/>
          <a:stretch>
            <a:fillRect/>
          </a:stretch>
        </p:blipFill>
        <p:spPr bwMode="auto">
          <a:xfrm>
            <a:off x="0" y="0"/>
            <a:ext cx="1524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2" r:id="rId1"/>
    <p:sldLayoutId id="2147483672" r:id="rId2"/>
    <p:sldLayoutId id="2147483673" r:id="rId3"/>
    <p:sldLayoutId id="2147483674" r:id="rId4"/>
    <p:sldLayoutId id="2147483675" r:id="rId5"/>
    <p:sldLayoutId id="2147483676" r:id="rId6"/>
    <p:sldLayoutId id="2147483683" r:id="rId7"/>
    <p:sldLayoutId id="2147483677" r:id="rId8"/>
    <p:sldLayoutId id="2147483678" r:id="rId9"/>
    <p:sldLayoutId id="2147483679" r:id="rId10"/>
    <p:sldLayoutId id="2147483680" r:id="rId11"/>
    <p:sldLayoutId id="2147483681" r:id="rId12"/>
  </p:sldLayoutIdLst>
  <p:transition/>
  <p:timing>
    <p:tnLst>
      <p:par>
        <p:cTn id="1" dur="indefinite" restart="never" nodeType="tmRoot"/>
      </p:par>
    </p:tnLst>
  </p:timing>
  <p:hf hdr="0"/>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1"/>
          <p:cNvSpPr>
            <a:spLocks noGrp="1" noChangeArrowheads="1"/>
          </p:cNvSpPr>
          <p:nvPr>
            <p:ph type="sldNum" sz="quarter" idx="10"/>
          </p:nvPr>
        </p:nvSpPr>
        <p:spPr>
          <a:noFill/>
        </p:spPr>
        <p:txBody>
          <a:bodyPr/>
          <a:lstStyle/>
          <a:p>
            <a:fld id="{14C73237-4BA3-43CB-B43A-4FF1B47791E6}" type="slidenum">
              <a:rPr lang="en-US" smtClean="0"/>
              <a:pPr/>
              <a:t>1</a:t>
            </a:fld>
            <a:endParaRPr lang="en-US" smtClean="0"/>
          </a:p>
        </p:txBody>
      </p:sp>
      <p:sp>
        <p:nvSpPr>
          <p:cNvPr id="16386" name="AutoShape 2"/>
          <p:cNvSpPr>
            <a:spLocks noGrp="1" noChangeArrowheads="1"/>
          </p:cNvSpPr>
          <p:nvPr>
            <p:ph type="ctrTitle"/>
          </p:nvPr>
        </p:nvSpPr>
        <p:spPr/>
        <p:txBody>
          <a:bodyPr/>
          <a:lstStyle/>
          <a:p>
            <a:pPr eaLnBrk="1" hangingPunct="1"/>
            <a:r>
              <a:rPr lang="en-US" sz="3200" smtClean="0"/>
              <a:t>Lesson 6</a:t>
            </a:r>
            <a:br>
              <a:rPr lang="en-US" sz="3200" smtClean="0"/>
            </a:br>
            <a:r>
              <a:rPr lang="en-US" sz="3200" smtClean="0"/>
              <a:t>Exploring Microsoft Office 2007</a:t>
            </a:r>
          </a:p>
        </p:txBody>
      </p:sp>
      <p:sp>
        <p:nvSpPr>
          <p:cNvPr id="16387" name="Rectangle 3"/>
          <p:cNvSpPr>
            <a:spLocks noGrp="1" noChangeArrowheads="1"/>
          </p:cNvSpPr>
          <p:nvPr>
            <p:ph type="subTitle" idx="1"/>
          </p:nvPr>
        </p:nvSpPr>
        <p:spPr>
          <a:xfrm>
            <a:off x="4673600" y="2927350"/>
            <a:ext cx="4241800" cy="1822450"/>
          </a:xfrm>
        </p:spPr>
        <p:txBody>
          <a:bodyPr/>
          <a:lstStyle/>
          <a:p>
            <a:pPr eaLnBrk="1" hangingPunct="1"/>
            <a:r>
              <a:rPr lang="en-US" b="1" smtClean="0"/>
              <a:t>Computer Literacy BASICS: A Comprehensive Guide to IC</a:t>
            </a:r>
            <a:r>
              <a:rPr lang="en-US" b="1" baseline="30000" smtClean="0"/>
              <a:t>3</a:t>
            </a:r>
            <a:r>
              <a:rPr lang="en-US" b="1" smtClean="0"/>
              <a:t>, 3</a:t>
            </a:r>
            <a:r>
              <a:rPr lang="en-US" b="1" baseline="30000" smtClean="0"/>
              <a:t>rd</a:t>
            </a:r>
            <a:r>
              <a:rPr lang="en-US" b="1" smtClean="0"/>
              <a:t> Edition</a:t>
            </a:r>
            <a:endParaRPr lang="en-US" smtClean="0"/>
          </a:p>
        </p:txBody>
      </p:sp>
      <p:sp>
        <p:nvSpPr>
          <p:cNvPr id="16388" name="Text Box 6"/>
          <p:cNvSpPr txBox="1">
            <a:spLocks noChangeArrowheads="1"/>
          </p:cNvSpPr>
          <p:nvPr/>
        </p:nvSpPr>
        <p:spPr bwMode="auto">
          <a:xfrm>
            <a:off x="609600" y="6248400"/>
            <a:ext cx="2667000" cy="366713"/>
          </a:xfrm>
          <a:prstGeom prst="rect">
            <a:avLst/>
          </a:prstGeom>
          <a:noFill/>
          <a:ln w="9525">
            <a:noFill/>
            <a:miter lim="800000"/>
            <a:headEnd/>
            <a:tailEnd/>
          </a:ln>
        </p:spPr>
        <p:txBody>
          <a:bodyPr>
            <a:spAutoFit/>
          </a:bodyPr>
          <a:lstStyle/>
          <a:p>
            <a:pPr eaLnBrk="0" hangingPunct="0">
              <a:spcBef>
                <a:spcPct val="50000"/>
              </a:spcBef>
            </a:pPr>
            <a:endParaRPr lang="en-GB"/>
          </a:p>
        </p:txBody>
      </p:sp>
      <p:sp>
        <p:nvSpPr>
          <p:cNvPr id="16389" name="Text Box 7"/>
          <p:cNvSpPr txBox="1">
            <a:spLocks noChangeArrowheads="1"/>
          </p:cNvSpPr>
          <p:nvPr/>
        </p:nvSpPr>
        <p:spPr bwMode="auto">
          <a:xfrm>
            <a:off x="685800" y="6324600"/>
            <a:ext cx="2514600" cy="396875"/>
          </a:xfrm>
          <a:prstGeom prst="rect">
            <a:avLst/>
          </a:prstGeom>
          <a:noFill/>
          <a:ln w="9525">
            <a:noFill/>
            <a:miter lim="800000"/>
            <a:headEnd/>
            <a:tailEnd/>
          </a:ln>
        </p:spPr>
        <p:txBody>
          <a:bodyPr>
            <a:spAutoFit/>
          </a:bodyPr>
          <a:lstStyle/>
          <a:p>
            <a:pPr eaLnBrk="0" hangingPunct="0">
              <a:spcBef>
                <a:spcPct val="50000"/>
              </a:spcBef>
            </a:pPr>
            <a:r>
              <a:rPr lang="en-US" sz="2000" b="1"/>
              <a:t>Morrison / Wells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3"/>
          <p:cNvSpPr>
            <a:spLocks noGrp="1" noChangeArrowheads="1"/>
          </p:cNvSpPr>
          <p:nvPr>
            <p:ph type="sldNum" sz="quarter" idx="10"/>
          </p:nvPr>
        </p:nvSpPr>
        <p:spPr>
          <a:noFill/>
        </p:spPr>
        <p:txBody>
          <a:bodyPr/>
          <a:lstStyle/>
          <a:p>
            <a:fld id="{5DA1D823-CF30-4BD7-BA60-0994212E1676}" type="slidenum">
              <a:rPr lang="en-US" smtClean="0"/>
              <a:pPr/>
              <a:t>10</a:t>
            </a:fld>
            <a:endParaRPr lang="en-US" smtClean="0"/>
          </a:p>
        </p:txBody>
      </p:sp>
      <p:sp>
        <p:nvSpPr>
          <p:cNvPr id="2765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B17201-97AF-4505-8808-8B619E7491C7}" type="slidenum">
              <a:rPr lang="en-US" sz="2600" b="1">
                <a:solidFill>
                  <a:schemeClr val="bg1"/>
                </a:solidFill>
              </a:rPr>
              <a:pPr/>
              <a:t>10</a:t>
            </a:fld>
            <a:endParaRPr lang="en-US" sz="2600" b="1">
              <a:solidFill>
                <a:schemeClr val="bg1"/>
              </a:solidFill>
            </a:endParaRPr>
          </a:p>
        </p:txBody>
      </p:sp>
      <p:sp>
        <p:nvSpPr>
          <p:cNvPr id="27651" name="Title 1"/>
          <p:cNvSpPr>
            <a:spLocks noGrp="1"/>
          </p:cNvSpPr>
          <p:nvPr>
            <p:ph type="title"/>
          </p:nvPr>
        </p:nvSpPr>
        <p:spPr/>
        <p:txBody>
          <a:bodyPr/>
          <a:lstStyle/>
          <a:p>
            <a:pPr eaLnBrk="1" hangingPunct="1"/>
            <a:r>
              <a:rPr lang="en-US" smtClean="0"/>
              <a:t>Using the New Office User Interface</a:t>
            </a:r>
          </a:p>
        </p:txBody>
      </p:sp>
      <p:sp>
        <p:nvSpPr>
          <p:cNvPr id="27652" name="Rectangle 7"/>
          <p:cNvSpPr>
            <a:spLocks noGrp="1" noChangeArrowheads="1"/>
          </p:cNvSpPr>
          <p:nvPr>
            <p:ph type="body" sz="half" idx="4294967295"/>
          </p:nvPr>
        </p:nvSpPr>
        <p:spPr>
          <a:xfrm>
            <a:off x="838200" y="2362200"/>
            <a:ext cx="7693025" cy="3886200"/>
          </a:xfrm>
        </p:spPr>
        <p:txBody>
          <a:bodyPr/>
          <a:lstStyle/>
          <a:p>
            <a:pPr eaLnBrk="1" hangingPunct="1"/>
            <a:r>
              <a:rPr lang="en-US" smtClean="0"/>
              <a:t>Several of the Office 2007 applications use a new visual design which is referred to as the Microsoft Office Fluent user interface.</a:t>
            </a:r>
          </a:p>
        </p:txBody>
      </p:sp>
      <p:sp>
        <p:nvSpPr>
          <p:cNvPr id="27653"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274DF78F-4575-47B5-B9F3-CA497D706EA4}" type="slidenum">
              <a:rPr lang="en-US" sz="2600" b="1">
                <a:solidFill>
                  <a:schemeClr val="bg1"/>
                </a:solidFill>
              </a:rPr>
              <a:pPr/>
              <a:t>10</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3"/>
          <p:cNvSpPr>
            <a:spLocks noGrp="1" noChangeArrowheads="1"/>
          </p:cNvSpPr>
          <p:nvPr>
            <p:ph type="sldNum" sz="quarter" idx="10"/>
          </p:nvPr>
        </p:nvSpPr>
        <p:spPr>
          <a:noFill/>
        </p:spPr>
        <p:txBody>
          <a:bodyPr/>
          <a:lstStyle/>
          <a:p>
            <a:fld id="{C6A212C7-E84B-4B47-807A-F099C9367189}" type="slidenum">
              <a:rPr lang="en-US" smtClean="0"/>
              <a:pPr/>
              <a:t>11</a:t>
            </a:fld>
            <a:endParaRPr lang="en-US" smtClean="0"/>
          </a:p>
        </p:txBody>
      </p:sp>
      <p:sp>
        <p:nvSpPr>
          <p:cNvPr id="2867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A604DBA7-CA9D-4571-AF6D-31E799C405E1}" type="slidenum">
              <a:rPr lang="en-US" sz="2600" b="1">
                <a:solidFill>
                  <a:schemeClr val="bg1"/>
                </a:solidFill>
              </a:rPr>
              <a:pPr/>
              <a:t>11</a:t>
            </a:fld>
            <a:endParaRPr lang="en-US" sz="2600" b="1">
              <a:solidFill>
                <a:schemeClr val="bg1"/>
              </a:solidFill>
            </a:endParaRPr>
          </a:p>
        </p:txBody>
      </p:sp>
      <p:sp>
        <p:nvSpPr>
          <p:cNvPr id="28675" name="Title 1"/>
          <p:cNvSpPr>
            <a:spLocks noGrp="1"/>
          </p:cNvSpPr>
          <p:nvPr>
            <p:ph type="title"/>
          </p:nvPr>
        </p:nvSpPr>
        <p:spPr/>
        <p:txBody>
          <a:bodyPr/>
          <a:lstStyle/>
          <a:p>
            <a:pPr eaLnBrk="1" hangingPunct="1"/>
            <a:r>
              <a:rPr lang="en-US" smtClean="0"/>
              <a:t>Using the New Office User Interface (continued)</a:t>
            </a:r>
          </a:p>
        </p:txBody>
      </p:sp>
      <p:sp>
        <p:nvSpPr>
          <p:cNvPr id="28676" name="Rectangle 7"/>
          <p:cNvSpPr>
            <a:spLocks noGrp="1" noChangeArrowheads="1"/>
          </p:cNvSpPr>
          <p:nvPr>
            <p:ph type="body" sz="half" idx="4294967295"/>
          </p:nvPr>
        </p:nvSpPr>
        <p:spPr>
          <a:xfrm>
            <a:off x="838200" y="2362200"/>
            <a:ext cx="7693025" cy="3886200"/>
          </a:xfrm>
        </p:spPr>
        <p:txBody>
          <a:bodyPr/>
          <a:lstStyle/>
          <a:p>
            <a:pPr eaLnBrk="1" hangingPunct="1"/>
            <a:r>
              <a:rPr lang="en-US" sz="2400" b="1" smtClean="0"/>
              <a:t>Using the Office Ribbon:</a:t>
            </a:r>
          </a:p>
          <a:p>
            <a:pPr eaLnBrk="1" hangingPunct="1"/>
            <a:r>
              <a:rPr lang="en-US" sz="2400" smtClean="0"/>
              <a:t>The Ribbon is the blue banner that stretches across the top of the screen, just below the title bar.</a:t>
            </a:r>
          </a:p>
          <a:p>
            <a:pPr eaLnBrk="1" hangingPunct="1"/>
            <a:r>
              <a:rPr lang="en-US" sz="2400" smtClean="0"/>
              <a:t>The Ribbon makes it easy to find commands because related commands and options are organized in groups on each tab.</a:t>
            </a:r>
          </a:p>
        </p:txBody>
      </p:sp>
      <p:sp>
        <p:nvSpPr>
          <p:cNvPr id="2867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5FB5C8B4-08C9-4CF3-B138-B717E70D5430}" type="slidenum">
              <a:rPr lang="en-US" sz="2600" b="1">
                <a:solidFill>
                  <a:schemeClr val="bg1"/>
                </a:solidFill>
              </a:rPr>
              <a:pPr/>
              <a:t>11</a:t>
            </a:fld>
            <a:endParaRPr lang="en-US" sz="2600" b="1">
              <a:solidFill>
                <a:schemeClr val="bg1"/>
              </a:solidFill>
            </a:endParaRPr>
          </a:p>
        </p:txBody>
      </p:sp>
      <p:pic>
        <p:nvPicPr>
          <p:cNvPr id="28678" name="Picture 8"/>
          <p:cNvPicPr>
            <a:picLocks noChangeAspect="1" noChangeArrowheads="1"/>
          </p:cNvPicPr>
          <p:nvPr/>
        </p:nvPicPr>
        <p:blipFill>
          <a:blip r:embed="rId2"/>
          <a:srcRect/>
          <a:stretch>
            <a:fillRect/>
          </a:stretch>
        </p:blipFill>
        <p:spPr bwMode="auto">
          <a:xfrm>
            <a:off x="1295400" y="4876800"/>
            <a:ext cx="7086600" cy="12795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3"/>
          <p:cNvSpPr>
            <a:spLocks noGrp="1" noChangeArrowheads="1"/>
          </p:cNvSpPr>
          <p:nvPr>
            <p:ph type="sldNum" sz="quarter" idx="10"/>
          </p:nvPr>
        </p:nvSpPr>
        <p:spPr>
          <a:noFill/>
        </p:spPr>
        <p:txBody>
          <a:bodyPr/>
          <a:lstStyle/>
          <a:p>
            <a:fld id="{759FA005-F2C6-48F4-83B4-3101905DB32D}" type="slidenum">
              <a:rPr lang="en-US" smtClean="0"/>
              <a:pPr/>
              <a:t>12</a:t>
            </a:fld>
            <a:endParaRPr lang="en-US" smtClean="0"/>
          </a:p>
        </p:txBody>
      </p:sp>
      <p:sp>
        <p:nvSpPr>
          <p:cNvPr id="2969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A355A333-D56D-4CC9-8C59-78969DD96601}" type="slidenum">
              <a:rPr lang="en-US" sz="2600" b="1">
                <a:solidFill>
                  <a:schemeClr val="bg1"/>
                </a:solidFill>
              </a:rPr>
              <a:pPr/>
              <a:t>12</a:t>
            </a:fld>
            <a:endParaRPr lang="en-US" sz="2600" b="1">
              <a:solidFill>
                <a:schemeClr val="bg1"/>
              </a:solidFill>
            </a:endParaRPr>
          </a:p>
        </p:txBody>
      </p:sp>
      <p:sp>
        <p:nvSpPr>
          <p:cNvPr id="29699" name="Title 1"/>
          <p:cNvSpPr>
            <a:spLocks noGrp="1"/>
          </p:cNvSpPr>
          <p:nvPr>
            <p:ph type="title"/>
          </p:nvPr>
        </p:nvSpPr>
        <p:spPr/>
        <p:txBody>
          <a:bodyPr/>
          <a:lstStyle/>
          <a:p>
            <a:pPr eaLnBrk="1" hangingPunct="1"/>
            <a:r>
              <a:rPr lang="en-US" smtClean="0"/>
              <a:t>Using the New Office User Interface (continued)</a:t>
            </a:r>
          </a:p>
        </p:txBody>
      </p:sp>
      <p:sp>
        <p:nvSpPr>
          <p:cNvPr id="29700" name="Rectangle 7"/>
          <p:cNvSpPr>
            <a:spLocks noGrp="1" noChangeArrowheads="1"/>
          </p:cNvSpPr>
          <p:nvPr>
            <p:ph type="body" sz="half" idx="4294967295"/>
          </p:nvPr>
        </p:nvSpPr>
        <p:spPr>
          <a:xfrm>
            <a:off x="838200" y="2362200"/>
            <a:ext cx="7693025" cy="3886200"/>
          </a:xfrm>
        </p:spPr>
        <p:txBody>
          <a:bodyPr/>
          <a:lstStyle/>
          <a:p>
            <a:pPr eaLnBrk="1" hangingPunct="1">
              <a:lnSpc>
                <a:spcPct val="90000"/>
              </a:lnSpc>
            </a:pPr>
            <a:r>
              <a:rPr lang="en-US" sz="2400" b="1" smtClean="0"/>
              <a:t>Using the Office Ribbon (cont):</a:t>
            </a:r>
            <a:endParaRPr lang="en-US" sz="2400" smtClean="0"/>
          </a:p>
          <a:p>
            <a:pPr eaLnBrk="1" hangingPunct="1">
              <a:lnSpc>
                <a:spcPct val="90000"/>
              </a:lnSpc>
            </a:pPr>
            <a:r>
              <a:rPr lang="en-US" sz="2400" smtClean="0"/>
              <a:t>As you work in a document, the Ribbon adapts by providing appropriate commands and options.</a:t>
            </a:r>
          </a:p>
          <a:p>
            <a:pPr eaLnBrk="1" hangingPunct="1">
              <a:lnSpc>
                <a:spcPct val="90000"/>
              </a:lnSpc>
            </a:pPr>
            <a:r>
              <a:rPr lang="en-US" sz="2400" smtClean="0"/>
              <a:t>You can position the mouse pointer over a button to see the name and description of the command in a ScreenTip.</a:t>
            </a:r>
          </a:p>
          <a:p>
            <a:pPr eaLnBrk="1" hangingPunct="1">
              <a:lnSpc>
                <a:spcPct val="90000"/>
              </a:lnSpc>
            </a:pPr>
            <a:r>
              <a:rPr lang="en-US" sz="2400" smtClean="0"/>
              <a:t>If you prefer to use the keyboard instead of the mouse, you can access the tabs on the Ribbon by using keyboard shortcuts that you can show on the Ribbon.</a:t>
            </a:r>
          </a:p>
        </p:txBody>
      </p:sp>
      <p:sp>
        <p:nvSpPr>
          <p:cNvPr id="2970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F38D3650-A2A0-424A-B526-5B6BBE7FAD6F}" type="slidenum">
              <a:rPr lang="en-US" sz="2600" b="1">
                <a:solidFill>
                  <a:schemeClr val="bg1"/>
                </a:solidFill>
              </a:rPr>
              <a:pPr/>
              <a:t>12</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3"/>
          <p:cNvSpPr>
            <a:spLocks noGrp="1" noChangeArrowheads="1"/>
          </p:cNvSpPr>
          <p:nvPr>
            <p:ph type="sldNum" sz="quarter" idx="10"/>
          </p:nvPr>
        </p:nvSpPr>
        <p:spPr>
          <a:noFill/>
        </p:spPr>
        <p:txBody>
          <a:bodyPr/>
          <a:lstStyle/>
          <a:p>
            <a:fld id="{EDE7B2AB-7AA7-4982-89CF-08F2F76D0381}" type="slidenum">
              <a:rPr lang="en-US" smtClean="0"/>
              <a:pPr/>
              <a:t>13</a:t>
            </a:fld>
            <a:endParaRPr lang="en-US" smtClean="0"/>
          </a:p>
        </p:txBody>
      </p:sp>
      <p:sp>
        <p:nvSpPr>
          <p:cNvPr id="3072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82F9042-7BA6-4446-8B8A-B75BF10A6915}" type="slidenum">
              <a:rPr lang="en-US" sz="2600" b="1">
                <a:solidFill>
                  <a:schemeClr val="bg1"/>
                </a:solidFill>
              </a:rPr>
              <a:pPr/>
              <a:t>13</a:t>
            </a:fld>
            <a:endParaRPr lang="en-US" sz="2600" b="1">
              <a:solidFill>
                <a:schemeClr val="bg1"/>
              </a:solidFill>
            </a:endParaRPr>
          </a:p>
        </p:txBody>
      </p:sp>
      <p:sp>
        <p:nvSpPr>
          <p:cNvPr id="30723" name="Title 1"/>
          <p:cNvSpPr>
            <a:spLocks noGrp="1"/>
          </p:cNvSpPr>
          <p:nvPr>
            <p:ph type="title"/>
          </p:nvPr>
        </p:nvSpPr>
        <p:spPr/>
        <p:txBody>
          <a:bodyPr/>
          <a:lstStyle/>
          <a:p>
            <a:pPr eaLnBrk="1" hangingPunct="1"/>
            <a:r>
              <a:rPr lang="en-US" smtClean="0"/>
              <a:t>Using the New Office User Interface (continued)</a:t>
            </a:r>
          </a:p>
        </p:txBody>
      </p:sp>
      <p:sp>
        <p:nvSpPr>
          <p:cNvPr id="30724" name="Rectangle 7"/>
          <p:cNvSpPr>
            <a:spLocks noGrp="1" noChangeArrowheads="1"/>
          </p:cNvSpPr>
          <p:nvPr>
            <p:ph type="body" sz="half" idx="4294967295"/>
          </p:nvPr>
        </p:nvSpPr>
        <p:spPr>
          <a:xfrm>
            <a:off x="838200" y="2362200"/>
            <a:ext cx="7693025" cy="3886200"/>
          </a:xfrm>
        </p:spPr>
        <p:txBody>
          <a:bodyPr/>
          <a:lstStyle/>
          <a:p>
            <a:pPr eaLnBrk="1" hangingPunct="1"/>
            <a:r>
              <a:rPr lang="en-US" sz="2400" b="1" smtClean="0"/>
              <a:t>Minimizing the Ribbon:</a:t>
            </a:r>
          </a:p>
          <a:p>
            <a:pPr eaLnBrk="1" hangingPunct="1"/>
            <a:r>
              <a:rPr lang="en-US" sz="2400" smtClean="0"/>
              <a:t>If you want to maximize the screen space for your document  window, you can minimize the Ribbon.</a:t>
            </a:r>
          </a:p>
          <a:p>
            <a:pPr eaLnBrk="1" hangingPunct="1"/>
            <a:endParaRPr lang="en-US" sz="2400" smtClean="0"/>
          </a:p>
        </p:txBody>
      </p:sp>
      <p:sp>
        <p:nvSpPr>
          <p:cNvPr id="3072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8FFFA0B-F47E-45EF-8326-B69F6B1E037B}" type="slidenum">
              <a:rPr lang="en-US" sz="2600" b="1">
                <a:solidFill>
                  <a:schemeClr val="bg1"/>
                </a:solidFill>
              </a:rPr>
              <a:pPr/>
              <a:t>13</a:t>
            </a:fld>
            <a:endParaRPr lang="en-US" sz="2600" b="1">
              <a:solidFill>
                <a:schemeClr val="bg1"/>
              </a:solidFill>
            </a:endParaRPr>
          </a:p>
        </p:txBody>
      </p:sp>
      <p:sp>
        <p:nvSpPr>
          <p:cNvPr id="30726" name="Text Box 8"/>
          <p:cNvSpPr txBox="1">
            <a:spLocks noChangeArrowheads="1"/>
          </p:cNvSpPr>
          <p:nvPr/>
        </p:nvSpPr>
        <p:spPr bwMode="auto">
          <a:xfrm>
            <a:off x="3429000" y="5181600"/>
            <a:ext cx="2286000" cy="336550"/>
          </a:xfrm>
          <a:prstGeom prst="rect">
            <a:avLst/>
          </a:prstGeom>
          <a:noFill/>
          <a:ln w="9525">
            <a:noFill/>
            <a:miter lim="800000"/>
            <a:headEnd/>
            <a:tailEnd/>
          </a:ln>
        </p:spPr>
        <p:txBody>
          <a:bodyPr>
            <a:spAutoFit/>
          </a:bodyPr>
          <a:lstStyle/>
          <a:p>
            <a:pPr>
              <a:spcBef>
                <a:spcPct val="50000"/>
              </a:spcBef>
            </a:pPr>
            <a:r>
              <a:rPr lang="en-US" sz="1600"/>
              <a:t>The Ribbon minimized</a:t>
            </a:r>
          </a:p>
        </p:txBody>
      </p:sp>
      <p:pic>
        <p:nvPicPr>
          <p:cNvPr id="30727" name="Picture 9"/>
          <p:cNvPicPr>
            <a:picLocks noChangeAspect="1" noChangeArrowheads="1"/>
          </p:cNvPicPr>
          <p:nvPr/>
        </p:nvPicPr>
        <p:blipFill>
          <a:blip r:embed="rId2"/>
          <a:srcRect/>
          <a:stretch>
            <a:fillRect/>
          </a:stretch>
        </p:blipFill>
        <p:spPr bwMode="auto">
          <a:xfrm>
            <a:off x="1295400" y="4038600"/>
            <a:ext cx="7134225" cy="11112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3"/>
          <p:cNvSpPr>
            <a:spLocks noGrp="1" noChangeArrowheads="1"/>
          </p:cNvSpPr>
          <p:nvPr>
            <p:ph type="sldNum" sz="quarter" idx="10"/>
          </p:nvPr>
        </p:nvSpPr>
        <p:spPr>
          <a:noFill/>
        </p:spPr>
        <p:txBody>
          <a:bodyPr/>
          <a:lstStyle/>
          <a:p>
            <a:fld id="{FFF2DEA1-5FB6-4E96-BAD1-010D0B569B2F}" type="slidenum">
              <a:rPr lang="en-US" smtClean="0"/>
              <a:pPr/>
              <a:t>14</a:t>
            </a:fld>
            <a:endParaRPr lang="en-US" smtClean="0"/>
          </a:p>
        </p:txBody>
      </p:sp>
      <p:sp>
        <p:nvSpPr>
          <p:cNvPr id="3174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C27C6B9-57FC-4413-B76B-C227E55FE40B}" type="slidenum">
              <a:rPr lang="en-US" sz="2600" b="1">
                <a:solidFill>
                  <a:schemeClr val="bg1"/>
                </a:solidFill>
              </a:rPr>
              <a:pPr/>
              <a:t>14</a:t>
            </a:fld>
            <a:endParaRPr lang="en-US" sz="2600" b="1">
              <a:solidFill>
                <a:schemeClr val="bg1"/>
              </a:solidFill>
            </a:endParaRPr>
          </a:p>
        </p:txBody>
      </p:sp>
      <p:sp>
        <p:nvSpPr>
          <p:cNvPr id="31747" name="Title 1"/>
          <p:cNvSpPr>
            <a:spLocks noGrp="1"/>
          </p:cNvSpPr>
          <p:nvPr>
            <p:ph type="title"/>
          </p:nvPr>
        </p:nvSpPr>
        <p:spPr/>
        <p:txBody>
          <a:bodyPr/>
          <a:lstStyle/>
          <a:p>
            <a:pPr eaLnBrk="1" hangingPunct="1"/>
            <a:r>
              <a:rPr lang="en-US" smtClean="0"/>
              <a:t>Using the New Office User Interface (continued)</a:t>
            </a:r>
          </a:p>
        </p:txBody>
      </p:sp>
      <p:sp>
        <p:nvSpPr>
          <p:cNvPr id="31748" name="Rectangle 7"/>
          <p:cNvSpPr>
            <a:spLocks noGrp="1" noChangeArrowheads="1"/>
          </p:cNvSpPr>
          <p:nvPr>
            <p:ph type="body" sz="half" idx="4294967295"/>
          </p:nvPr>
        </p:nvSpPr>
        <p:spPr>
          <a:xfrm>
            <a:off x="838200" y="2362200"/>
            <a:ext cx="7693025" cy="3886200"/>
          </a:xfrm>
        </p:spPr>
        <p:txBody>
          <a:bodyPr/>
          <a:lstStyle/>
          <a:p>
            <a:pPr eaLnBrk="1" hangingPunct="1"/>
            <a:r>
              <a:rPr lang="en-US" sz="2400" b="1" smtClean="0"/>
              <a:t>Using and Customizing the Quick Access Toolbar:</a:t>
            </a:r>
          </a:p>
          <a:p>
            <a:pPr eaLnBrk="1" hangingPunct="1"/>
            <a:r>
              <a:rPr lang="en-US" sz="2400" smtClean="0"/>
              <a:t>By default, the Quick Access Toolbar is positioned above the Ribbon in the upper-left corner of the application window.</a:t>
            </a:r>
          </a:p>
          <a:p>
            <a:pPr eaLnBrk="1" hangingPunct="1"/>
            <a:r>
              <a:rPr lang="en-US" sz="2400" smtClean="0"/>
              <a:t>The default settings include only three options, but you can customize the toolbar to include the commands you use most often.</a:t>
            </a:r>
          </a:p>
          <a:p>
            <a:pPr eaLnBrk="1" hangingPunct="1"/>
            <a:endParaRPr lang="en-US" sz="2400" smtClean="0"/>
          </a:p>
        </p:txBody>
      </p:sp>
      <p:sp>
        <p:nvSpPr>
          <p:cNvPr id="31749"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D977A25-A983-49EE-93B8-FC1555F8D6CF}" type="slidenum">
              <a:rPr lang="en-US" sz="2600" b="1">
                <a:solidFill>
                  <a:schemeClr val="bg1"/>
                </a:solidFill>
              </a:rPr>
              <a:pPr/>
              <a:t>14</a:t>
            </a:fld>
            <a:endParaRPr lang="en-US" sz="2600" b="1">
              <a:solidFill>
                <a:schemeClr val="bg1"/>
              </a:solidFill>
            </a:endParaRPr>
          </a:p>
        </p:txBody>
      </p:sp>
      <p:pic>
        <p:nvPicPr>
          <p:cNvPr id="31750" name="Picture 2"/>
          <p:cNvPicPr>
            <a:picLocks noChangeAspect="1" noChangeArrowheads="1"/>
          </p:cNvPicPr>
          <p:nvPr/>
        </p:nvPicPr>
        <p:blipFill>
          <a:blip r:embed="rId2"/>
          <a:srcRect/>
          <a:stretch>
            <a:fillRect/>
          </a:stretch>
        </p:blipFill>
        <p:spPr bwMode="auto">
          <a:xfrm>
            <a:off x="1981200" y="5562600"/>
            <a:ext cx="4752975" cy="7524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3"/>
          <p:cNvSpPr>
            <a:spLocks noGrp="1" noChangeArrowheads="1"/>
          </p:cNvSpPr>
          <p:nvPr>
            <p:ph type="sldNum" sz="quarter" idx="10"/>
          </p:nvPr>
        </p:nvSpPr>
        <p:spPr>
          <a:noFill/>
        </p:spPr>
        <p:txBody>
          <a:bodyPr/>
          <a:lstStyle/>
          <a:p>
            <a:fld id="{6AA8680C-05D3-4B0F-AC27-2E40861829F7}" type="slidenum">
              <a:rPr lang="en-US" smtClean="0"/>
              <a:pPr/>
              <a:t>15</a:t>
            </a:fld>
            <a:endParaRPr lang="en-US" smtClean="0"/>
          </a:p>
        </p:txBody>
      </p:sp>
      <p:sp>
        <p:nvSpPr>
          <p:cNvPr id="3277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CCCA8DFB-FB02-456F-8F00-4DC82FFC7D23}" type="slidenum">
              <a:rPr lang="en-US" sz="2600" b="1">
                <a:solidFill>
                  <a:schemeClr val="bg1"/>
                </a:solidFill>
              </a:rPr>
              <a:pPr/>
              <a:t>15</a:t>
            </a:fld>
            <a:endParaRPr lang="en-US" sz="2600" b="1">
              <a:solidFill>
                <a:schemeClr val="bg1"/>
              </a:solidFill>
            </a:endParaRPr>
          </a:p>
        </p:txBody>
      </p:sp>
      <p:sp>
        <p:nvSpPr>
          <p:cNvPr id="32771" name="Title 1"/>
          <p:cNvSpPr>
            <a:spLocks noGrp="1"/>
          </p:cNvSpPr>
          <p:nvPr>
            <p:ph type="title"/>
          </p:nvPr>
        </p:nvSpPr>
        <p:spPr>
          <a:xfrm>
            <a:off x="762000" y="762000"/>
            <a:ext cx="8153400" cy="1143000"/>
          </a:xfrm>
        </p:spPr>
        <p:txBody>
          <a:bodyPr/>
          <a:lstStyle/>
          <a:p>
            <a:pPr eaLnBrk="1" hangingPunct="1"/>
            <a:r>
              <a:rPr lang="en-US" sz="3400" smtClean="0"/>
              <a:t>Closing Documents and Applications</a:t>
            </a:r>
          </a:p>
        </p:txBody>
      </p:sp>
      <p:sp>
        <p:nvSpPr>
          <p:cNvPr id="32772"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083FEF76-C134-4204-9BA2-C9E86DB82795}" type="slidenum">
              <a:rPr lang="en-US" sz="2600" b="1">
                <a:solidFill>
                  <a:schemeClr val="bg1"/>
                </a:solidFill>
              </a:rPr>
              <a:pPr/>
              <a:t>15</a:t>
            </a:fld>
            <a:endParaRPr lang="en-US" sz="2600" b="1">
              <a:solidFill>
                <a:schemeClr val="bg1"/>
              </a:solidFill>
            </a:endParaRPr>
          </a:p>
        </p:txBody>
      </p:sp>
      <p:sp>
        <p:nvSpPr>
          <p:cNvPr id="32773" name="Content Placeholder 8"/>
          <p:cNvSpPr>
            <a:spLocks noGrp="1"/>
          </p:cNvSpPr>
          <p:nvPr>
            <p:ph idx="1"/>
          </p:nvPr>
        </p:nvSpPr>
        <p:spPr/>
        <p:txBody>
          <a:bodyPr/>
          <a:lstStyle/>
          <a:p>
            <a:r>
              <a:rPr lang="en-US" sz="2400" smtClean="0"/>
              <a:t>To close a document, you can click the Close button in the application window or click the Office Button and choose the Close command.</a:t>
            </a:r>
          </a:p>
          <a:p>
            <a:r>
              <a:rPr lang="en-US" sz="2400" smtClean="0"/>
              <a:t>If you have multiple documents open, clicking the Close button or using the Close command will close only the active document.</a:t>
            </a:r>
          </a:p>
          <a:p>
            <a:r>
              <a:rPr lang="en-US" sz="2400" smtClean="0"/>
              <a:t>To close an application and all documents at the same time, click the Office Button and click the Exit command.</a:t>
            </a:r>
          </a:p>
          <a:p>
            <a:pPr lvl="1"/>
            <a:endParaRPr lang="en-US" smtClean="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3"/>
          <p:cNvSpPr>
            <a:spLocks noGrp="1" noChangeArrowheads="1"/>
          </p:cNvSpPr>
          <p:nvPr>
            <p:ph type="sldNum" sz="quarter" idx="10"/>
          </p:nvPr>
        </p:nvSpPr>
        <p:spPr>
          <a:noFill/>
        </p:spPr>
        <p:txBody>
          <a:bodyPr/>
          <a:lstStyle/>
          <a:p>
            <a:fld id="{B1309E09-56C1-488E-892B-3CD16B19D681}" type="slidenum">
              <a:rPr lang="en-US" smtClean="0"/>
              <a:pPr/>
              <a:t>16</a:t>
            </a:fld>
            <a:endParaRPr lang="en-US" smtClean="0"/>
          </a:p>
        </p:txBody>
      </p:sp>
      <p:sp>
        <p:nvSpPr>
          <p:cNvPr id="3379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AEB1FEC0-4C60-4C43-B304-B4230AE97509}" type="slidenum">
              <a:rPr lang="en-US" sz="2600" b="1">
                <a:solidFill>
                  <a:schemeClr val="bg1"/>
                </a:solidFill>
              </a:rPr>
              <a:pPr/>
              <a:t>16</a:t>
            </a:fld>
            <a:endParaRPr lang="en-US" sz="2600" b="1">
              <a:solidFill>
                <a:schemeClr val="bg1"/>
              </a:solidFill>
            </a:endParaRPr>
          </a:p>
        </p:txBody>
      </p:sp>
      <p:sp>
        <p:nvSpPr>
          <p:cNvPr id="33795" name="Title 1"/>
          <p:cNvSpPr>
            <a:spLocks noGrp="1"/>
          </p:cNvSpPr>
          <p:nvPr>
            <p:ph type="title"/>
          </p:nvPr>
        </p:nvSpPr>
        <p:spPr>
          <a:xfrm>
            <a:off x="762000" y="762000"/>
            <a:ext cx="8153400" cy="1143000"/>
          </a:xfrm>
        </p:spPr>
        <p:txBody>
          <a:bodyPr/>
          <a:lstStyle/>
          <a:p>
            <a:pPr eaLnBrk="1" hangingPunct="1"/>
            <a:r>
              <a:rPr lang="en-US" smtClean="0"/>
              <a:t>Opening, Saving, and Printing Documents</a:t>
            </a:r>
          </a:p>
        </p:txBody>
      </p:sp>
      <p:sp>
        <p:nvSpPr>
          <p:cNvPr id="33796"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39C047A-7630-429B-A762-8530D720A1B9}" type="slidenum">
              <a:rPr lang="en-US" sz="2600" b="1">
                <a:solidFill>
                  <a:schemeClr val="bg1"/>
                </a:solidFill>
              </a:rPr>
              <a:pPr/>
              <a:t>16</a:t>
            </a:fld>
            <a:endParaRPr lang="en-US" sz="2600" b="1">
              <a:solidFill>
                <a:schemeClr val="bg1"/>
              </a:solidFill>
            </a:endParaRPr>
          </a:p>
        </p:txBody>
      </p:sp>
      <p:sp>
        <p:nvSpPr>
          <p:cNvPr id="33797" name="Content Placeholder 8"/>
          <p:cNvSpPr>
            <a:spLocks noGrp="1"/>
          </p:cNvSpPr>
          <p:nvPr>
            <p:ph idx="1"/>
          </p:nvPr>
        </p:nvSpPr>
        <p:spPr/>
        <p:txBody>
          <a:bodyPr/>
          <a:lstStyle/>
          <a:p>
            <a:r>
              <a:rPr lang="en-US" smtClean="0"/>
              <a:t>You use similar procedures to open and save documents in all Office applications.</a:t>
            </a:r>
          </a:p>
          <a:p>
            <a:r>
              <a:rPr lang="en-US" smtClean="0"/>
              <a:t>To open a document means to load a file into an application.</a:t>
            </a:r>
            <a:r>
              <a:rPr lang="en-US" sz="2400" smtClean="0"/>
              <a:t> </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3"/>
          <p:cNvSpPr>
            <a:spLocks noGrp="1" noChangeArrowheads="1"/>
          </p:cNvSpPr>
          <p:nvPr>
            <p:ph type="sldNum" sz="quarter" idx="10"/>
          </p:nvPr>
        </p:nvSpPr>
        <p:spPr>
          <a:noFill/>
        </p:spPr>
        <p:txBody>
          <a:bodyPr/>
          <a:lstStyle/>
          <a:p>
            <a:fld id="{E44FB9C4-5E09-4CD0-8BC7-382ACA8936CC}" type="slidenum">
              <a:rPr lang="en-US" smtClean="0"/>
              <a:pPr/>
              <a:t>17</a:t>
            </a:fld>
            <a:endParaRPr lang="en-US" smtClean="0"/>
          </a:p>
        </p:txBody>
      </p:sp>
      <p:sp>
        <p:nvSpPr>
          <p:cNvPr id="3481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134105C-8911-4069-A88B-E0807969228C}" type="slidenum">
              <a:rPr lang="en-US" sz="2600" b="1">
                <a:solidFill>
                  <a:schemeClr val="bg1"/>
                </a:solidFill>
              </a:rPr>
              <a:pPr/>
              <a:t>17</a:t>
            </a:fld>
            <a:endParaRPr lang="en-US" sz="2600" b="1">
              <a:solidFill>
                <a:schemeClr val="bg1"/>
              </a:solidFill>
            </a:endParaRPr>
          </a:p>
        </p:txBody>
      </p:sp>
      <p:sp>
        <p:nvSpPr>
          <p:cNvPr id="34819" name="Title 1"/>
          <p:cNvSpPr>
            <a:spLocks noGrp="1"/>
          </p:cNvSpPr>
          <p:nvPr>
            <p:ph type="title"/>
          </p:nvPr>
        </p:nvSpPr>
        <p:spPr>
          <a:xfrm>
            <a:off x="762000" y="762000"/>
            <a:ext cx="8153400" cy="1143000"/>
          </a:xfrm>
        </p:spPr>
        <p:txBody>
          <a:bodyPr/>
          <a:lstStyle/>
          <a:p>
            <a:pPr eaLnBrk="1" hangingPunct="1"/>
            <a:r>
              <a:rPr lang="en-US" smtClean="0"/>
              <a:t>Opening, Saving, and Printing Documents (continued)</a:t>
            </a:r>
          </a:p>
        </p:txBody>
      </p:sp>
      <p:sp>
        <p:nvSpPr>
          <p:cNvPr id="34820"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E6BA9EF-1395-449E-9373-BE1E58C5951F}" type="slidenum">
              <a:rPr lang="en-US" sz="2600" b="1">
                <a:solidFill>
                  <a:schemeClr val="bg1"/>
                </a:solidFill>
              </a:rPr>
              <a:pPr/>
              <a:t>17</a:t>
            </a:fld>
            <a:endParaRPr lang="en-US" sz="2600" b="1">
              <a:solidFill>
                <a:schemeClr val="bg1"/>
              </a:solidFill>
            </a:endParaRPr>
          </a:p>
        </p:txBody>
      </p:sp>
      <p:sp>
        <p:nvSpPr>
          <p:cNvPr id="34821" name="Content Placeholder 8"/>
          <p:cNvSpPr>
            <a:spLocks noGrp="1"/>
          </p:cNvSpPr>
          <p:nvPr>
            <p:ph idx="1"/>
          </p:nvPr>
        </p:nvSpPr>
        <p:spPr>
          <a:xfrm>
            <a:off x="838200" y="2286000"/>
            <a:ext cx="7693025" cy="3724275"/>
          </a:xfrm>
        </p:spPr>
        <p:txBody>
          <a:bodyPr/>
          <a:lstStyle/>
          <a:p>
            <a:r>
              <a:rPr lang="en-US" sz="2000" b="1" smtClean="0"/>
              <a:t>Opening a Document:</a:t>
            </a:r>
          </a:p>
          <a:p>
            <a:r>
              <a:rPr lang="en-US" sz="2000" smtClean="0"/>
              <a:t>The Open command, which is accessed using the Office Button in most Office 2007 applications, enables you to open a file from any available disk and folder.</a:t>
            </a:r>
          </a:p>
        </p:txBody>
      </p:sp>
      <p:pic>
        <p:nvPicPr>
          <p:cNvPr id="34822" name="Picture 8"/>
          <p:cNvPicPr>
            <a:picLocks noChangeAspect="1" noChangeArrowheads="1"/>
          </p:cNvPicPr>
          <p:nvPr/>
        </p:nvPicPr>
        <p:blipFill>
          <a:blip r:embed="rId2"/>
          <a:srcRect/>
          <a:stretch>
            <a:fillRect/>
          </a:stretch>
        </p:blipFill>
        <p:spPr bwMode="auto">
          <a:xfrm>
            <a:off x="1600200" y="3733800"/>
            <a:ext cx="5867400" cy="26177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3"/>
          <p:cNvSpPr>
            <a:spLocks noGrp="1" noChangeArrowheads="1"/>
          </p:cNvSpPr>
          <p:nvPr>
            <p:ph type="sldNum" sz="quarter" idx="10"/>
          </p:nvPr>
        </p:nvSpPr>
        <p:spPr>
          <a:noFill/>
        </p:spPr>
        <p:txBody>
          <a:bodyPr/>
          <a:lstStyle/>
          <a:p>
            <a:fld id="{D40BF4D8-632B-41F7-BA44-EA8624AEF028}" type="slidenum">
              <a:rPr lang="en-US" smtClean="0"/>
              <a:pPr/>
              <a:t>18</a:t>
            </a:fld>
            <a:endParaRPr lang="en-US" smtClean="0"/>
          </a:p>
        </p:txBody>
      </p:sp>
      <p:sp>
        <p:nvSpPr>
          <p:cNvPr id="3584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3BDAEECD-AC89-4AC9-83B2-F34A95A61828}" type="slidenum">
              <a:rPr lang="en-US" sz="2600" b="1">
                <a:solidFill>
                  <a:schemeClr val="bg1"/>
                </a:solidFill>
              </a:rPr>
              <a:pPr/>
              <a:t>18</a:t>
            </a:fld>
            <a:endParaRPr lang="en-US" sz="2600" b="1">
              <a:solidFill>
                <a:schemeClr val="bg1"/>
              </a:solidFill>
            </a:endParaRPr>
          </a:p>
        </p:txBody>
      </p:sp>
      <p:sp>
        <p:nvSpPr>
          <p:cNvPr id="35843" name="Title 1"/>
          <p:cNvSpPr>
            <a:spLocks noGrp="1"/>
          </p:cNvSpPr>
          <p:nvPr>
            <p:ph type="title"/>
          </p:nvPr>
        </p:nvSpPr>
        <p:spPr>
          <a:xfrm>
            <a:off x="762000" y="762000"/>
            <a:ext cx="8153400" cy="1143000"/>
          </a:xfrm>
        </p:spPr>
        <p:txBody>
          <a:bodyPr/>
          <a:lstStyle/>
          <a:p>
            <a:pPr eaLnBrk="1" hangingPunct="1"/>
            <a:r>
              <a:rPr lang="en-US" smtClean="0"/>
              <a:t>Opening, Saving, and Printing Documents (continued)</a:t>
            </a:r>
          </a:p>
        </p:txBody>
      </p:sp>
      <p:sp>
        <p:nvSpPr>
          <p:cNvPr id="3584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0697357E-FC86-4E6A-BE37-5DFC0E69A392}" type="slidenum">
              <a:rPr lang="en-US" sz="2600" b="1">
                <a:solidFill>
                  <a:schemeClr val="bg1"/>
                </a:solidFill>
              </a:rPr>
              <a:pPr/>
              <a:t>18</a:t>
            </a:fld>
            <a:endParaRPr lang="en-US" sz="2600" b="1">
              <a:solidFill>
                <a:schemeClr val="bg1"/>
              </a:solidFill>
            </a:endParaRPr>
          </a:p>
        </p:txBody>
      </p:sp>
      <p:sp>
        <p:nvSpPr>
          <p:cNvPr id="35845" name="Content Placeholder 8"/>
          <p:cNvSpPr>
            <a:spLocks noGrp="1"/>
          </p:cNvSpPr>
          <p:nvPr>
            <p:ph idx="1"/>
          </p:nvPr>
        </p:nvSpPr>
        <p:spPr>
          <a:xfrm>
            <a:off x="838200" y="2286000"/>
            <a:ext cx="7693025" cy="3724275"/>
          </a:xfrm>
        </p:spPr>
        <p:txBody>
          <a:bodyPr/>
          <a:lstStyle/>
          <a:p>
            <a:r>
              <a:rPr lang="en-US" sz="2000" b="1" smtClean="0"/>
              <a:t>Opening a Document (cont):</a:t>
            </a:r>
            <a:endParaRPr lang="en-US" sz="2000" smtClean="0"/>
          </a:p>
          <a:p>
            <a:r>
              <a:rPr lang="en-US" sz="2000" smtClean="0"/>
              <a:t>Once you locate the file, double-click the filename. If necessary, your computer will launch the associated application and the document will open.</a:t>
            </a:r>
          </a:p>
          <a:p>
            <a:r>
              <a:rPr lang="en-US" sz="2000" smtClean="0"/>
              <a:t>File extensions identify the type of file. An extension is usually three or four characters. </a:t>
            </a:r>
          </a:p>
          <a:p>
            <a:r>
              <a:rPr lang="en-US" sz="2000" smtClean="0"/>
              <a:t>Folders are containers used to organize documents into manageable groups. The path identifies the disk and any folders relative to the location of the document.</a:t>
            </a:r>
          </a:p>
        </p:txBody>
      </p:sp>
      <p:pic>
        <p:nvPicPr>
          <p:cNvPr id="35846" name="Picture 2"/>
          <p:cNvPicPr>
            <a:picLocks noChangeAspect="1" noChangeArrowheads="1"/>
          </p:cNvPicPr>
          <p:nvPr/>
        </p:nvPicPr>
        <p:blipFill>
          <a:blip r:embed="rId2"/>
          <a:srcRect/>
          <a:stretch>
            <a:fillRect/>
          </a:stretch>
        </p:blipFill>
        <p:spPr bwMode="auto">
          <a:xfrm>
            <a:off x="1752600" y="5410200"/>
            <a:ext cx="5581650" cy="7429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3"/>
          <p:cNvSpPr>
            <a:spLocks noGrp="1" noChangeArrowheads="1"/>
          </p:cNvSpPr>
          <p:nvPr>
            <p:ph type="sldNum" sz="quarter" idx="10"/>
          </p:nvPr>
        </p:nvSpPr>
        <p:spPr>
          <a:noFill/>
        </p:spPr>
        <p:txBody>
          <a:bodyPr/>
          <a:lstStyle/>
          <a:p>
            <a:fld id="{B27764B8-B496-4057-8EEC-B798C8F0A4C0}" type="slidenum">
              <a:rPr lang="en-US" smtClean="0"/>
              <a:pPr/>
              <a:t>19</a:t>
            </a:fld>
            <a:endParaRPr lang="en-US" smtClean="0"/>
          </a:p>
        </p:txBody>
      </p:sp>
      <p:sp>
        <p:nvSpPr>
          <p:cNvPr id="3686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1B9FD8D4-99D9-4FE0-A85A-EA42A1E9C688}" type="slidenum">
              <a:rPr lang="en-US" sz="2600" b="1">
                <a:solidFill>
                  <a:schemeClr val="bg1"/>
                </a:solidFill>
              </a:rPr>
              <a:pPr/>
              <a:t>19</a:t>
            </a:fld>
            <a:endParaRPr lang="en-US" sz="2600" b="1">
              <a:solidFill>
                <a:schemeClr val="bg1"/>
              </a:solidFill>
            </a:endParaRPr>
          </a:p>
        </p:txBody>
      </p:sp>
      <p:sp>
        <p:nvSpPr>
          <p:cNvPr id="36867" name="Title 1"/>
          <p:cNvSpPr>
            <a:spLocks noGrp="1"/>
          </p:cNvSpPr>
          <p:nvPr>
            <p:ph type="title"/>
          </p:nvPr>
        </p:nvSpPr>
        <p:spPr>
          <a:xfrm>
            <a:off x="762000" y="762000"/>
            <a:ext cx="8153400" cy="1143000"/>
          </a:xfrm>
        </p:spPr>
        <p:txBody>
          <a:bodyPr/>
          <a:lstStyle/>
          <a:p>
            <a:pPr eaLnBrk="1" hangingPunct="1"/>
            <a:r>
              <a:rPr lang="en-US" smtClean="0"/>
              <a:t>Opening, Saving, and Printing Documents (continued)</a:t>
            </a:r>
          </a:p>
        </p:txBody>
      </p:sp>
      <p:sp>
        <p:nvSpPr>
          <p:cNvPr id="36868"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4A37654-BF92-47C9-A24F-133C11458E2B}" type="slidenum">
              <a:rPr lang="en-US" sz="2600" b="1">
                <a:solidFill>
                  <a:schemeClr val="bg1"/>
                </a:solidFill>
              </a:rPr>
              <a:pPr/>
              <a:t>19</a:t>
            </a:fld>
            <a:endParaRPr lang="en-US" sz="2600" b="1">
              <a:solidFill>
                <a:schemeClr val="bg1"/>
              </a:solidFill>
            </a:endParaRPr>
          </a:p>
        </p:txBody>
      </p:sp>
      <p:sp>
        <p:nvSpPr>
          <p:cNvPr id="36869" name="Content Placeholder 8"/>
          <p:cNvSpPr>
            <a:spLocks noGrp="1"/>
          </p:cNvSpPr>
          <p:nvPr>
            <p:ph idx="1"/>
          </p:nvPr>
        </p:nvSpPr>
        <p:spPr/>
        <p:txBody>
          <a:bodyPr/>
          <a:lstStyle/>
          <a:p>
            <a:r>
              <a:rPr lang="en-US" sz="2400" b="1" smtClean="0"/>
              <a:t>Solving Problems with Opening Files:</a:t>
            </a:r>
          </a:p>
          <a:p>
            <a:r>
              <a:rPr lang="en-US" sz="2400" smtClean="0"/>
              <a:t>You may encounter the following types of problems when opening files:	</a:t>
            </a:r>
          </a:p>
          <a:p>
            <a:pPr lvl="1"/>
            <a:r>
              <a:rPr lang="en-US" sz="2000" smtClean="0"/>
              <a:t>File compatibility</a:t>
            </a:r>
          </a:p>
          <a:p>
            <a:pPr lvl="1"/>
            <a:r>
              <a:rPr lang="en-US" sz="2000" smtClean="0"/>
              <a:t>Operating system compatibility</a:t>
            </a:r>
          </a:p>
          <a:p>
            <a:pPr lvl="1"/>
            <a:r>
              <a:rPr lang="en-US" sz="2000" smtClean="0"/>
              <a:t>Unable to locate a file</a:t>
            </a:r>
          </a:p>
          <a:p>
            <a:pPr lvl="1"/>
            <a:r>
              <a:rPr lang="en-US" sz="2000" smtClean="0"/>
              <a:t>A file is in a format that cannot be read by the application you are using</a:t>
            </a:r>
          </a:p>
          <a:p>
            <a:pPr lvl="1"/>
            <a:r>
              <a:rPr lang="en-US" sz="2000" smtClean="0"/>
              <a:t>A file is corrupted</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3"/>
          <p:cNvSpPr>
            <a:spLocks noGrp="1" noChangeArrowheads="1"/>
          </p:cNvSpPr>
          <p:nvPr>
            <p:ph type="sldNum" sz="quarter" idx="10"/>
          </p:nvPr>
        </p:nvSpPr>
        <p:spPr>
          <a:noFill/>
        </p:spPr>
        <p:txBody>
          <a:bodyPr/>
          <a:lstStyle/>
          <a:p>
            <a:fld id="{24ADA04B-531F-4505-82C2-23444740A2BA}" type="slidenum">
              <a:rPr lang="en-US" smtClean="0"/>
              <a:pPr/>
              <a:t>2</a:t>
            </a:fld>
            <a:endParaRPr lang="en-US" smtClean="0"/>
          </a:p>
        </p:txBody>
      </p:sp>
      <p:sp>
        <p:nvSpPr>
          <p:cNvPr id="184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2003DC5C-7274-4D25-8A5E-3E7C9006E6A4}" type="slidenum">
              <a:rPr lang="en-US" sz="2600" b="1">
                <a:solidFill>
                  <a:schemeClr val="bg1"/>
                </a:solidFill>
              </a:rPr>
              <a:pPr/>
              <a:t>2</a:t>
            </a:fld>
            <a:endParaRPr lang="en-US" sz="2600" b="1">
              <a:solidFill>
                <a:schemeClr val="bg1"/>
              </a:solidFill>
            </a:endParaRP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AD32C9F4-A84F-4454-B7AB-DA70FC008F23}" type="slidenum">
              <a:rPr lang="en-US" sz="2600" b="1">
                <a:solidFill>
                  <a:schemeClr val="bg1"/>
                </a:solidFill>
              </a:rPr>
              <a:pPr/>
              <a:t>2</a:t>
            </a:fld>
            <a:endParaRPr lang="en-US" sz="2600" b="1">
              <a:solidFill>
                <a:schemeClr val="bg1"/>
              </a:solidFill>
            </a:endParaRPr>
          </a:p>
        </p:txBody>
      </p:sp>
      <p:sp>
        <p:nvSpPr>
          <p:cNvPr id="18436" name="AutoShape 2"/>
          <p:cNvSpPr>
            <a:spLocks noGrp="1" noChangeArrowheads="1"/>
          </p:cNvSpPr>
          <p:nvPr>
            <p:ph type="title"/>
          </p:nvPr>
        </p:nvSpPr>
        <p:spPr/>
        <p:txBody>
          <a:bodyPr/>
          <a:lstStyle/>
          <a:p>
            <a:pPr eaLnBrk="1" hangingPunct="1"/>
            <a:r>
              <a:rPr lang="en-US" smtClean="0"/>
              <a:t>Objectives</a:t>
            </a:r>
          </a:p>
        </p:txBody>
      </p:sp>
      <p:sp>
        <p:nvSpPr>
          <p:cNvPr id="18437" name="Rectangle 3"/>
          <p:cNvSpPr>
            <a:spLocks noGrp="1" noChangeArrowheads="1"/>
          </p:cNvSpPr>
          <p:nvPr>
            <p:ph type="body" idx="1"/>
          </p:nvPr>
        </p:nvSpPr>
        <p:spPr>
          <a:xfrm>
            <a:off x="838200" y="2438400"/>
            <a:ext cx="7693025" cy="3724275"/>
          </a:xfrm>
        </p:spPr>
        <p:txBody>
          <a:bodyPr/>
          <a:lstStyle/>
          <a:p>
            <a:pPr eaLnBrk="1" hangingPunct="1">
              <a:lnSpc>
                <a:spcPct val="90000"/>
              </a:lnSpc>
            </a:pPr>
            <a:r>
              <a:rPr lang="en-US" sz="2400" smtClean="0"/>
              <a:t>Start Microsoft Office 2007 applications.</a:t>
            </a:r>
          </a:p>
          <a:p>
            <a:pPr eaLnBrk="1" hangingPunct="1">
              <a:lnSpc>
                <a:spcPct val="90000"/>
              </a:lnSpc>
            </a:pPr>
            <a:r>
              <a:rPr lang="en-US" sz="2400" smtClean="0"/>
              <a:t>Switch between application windows.</a:t>
            </a:r>
          </a:p>
          <a:p>
            <a:pPr eaLnBrk="1" hangingPunct="1">
              <a:lnSpc>
                <a:spcPct val="90000"/>
              </a:lnSpc>
            </a:pPr>
            <a:r>
              <a:rPr lang="en-US" sz="2400" smtClean="0"/>
              <a:t>Navigate and identify the common elements in application windows.</a:t>
            </a:r>
          </a:p>
          <a:p>
            <a:pPr eaLnBrk="1" hangingPunct="1">
              <a:lnSpc>
                <a:spcPct val="90000"/>
              </a:lnSpc>
            </a:pPr>
            <a:r>
              <a:rPr lang="en-US" sz="2400" smtClean="0"/>
              <a:t>Identify the elements in the new Office 2007 user interface.</a:t>
            </a:r>
          </a:p>
          <a:p>
            <a:pPr eaLnBrk="1" hangingPunct="1">
              <a:lnSpc>
                <a:spcPct val="90000"/>
              </a:lnSpc>
            </a:pPr>
            <a:r>
              <a:rPr lang="en-US" sz="2400" smtClean="0"/>
              <a:t>Customize the Quick Access Toolbar.</a:t>
            </a:r>
          </a:p>
          <a:p>
            <a:pPr eaLnBrk="1" hangingPunct="1">
              <a:lnSpc>
                <a:spcPct val="90000"/>
              </a:lnSpc>
            </a:pPr>
            <a:r>
              <a:rPr lang="en-US" sz="2400" smtClean="0"/>
              <a:t>Close documents and applications.</a:t>
            </a:r>
          </a:p>
          <a:p>
            <a:pPr eaLnBrk="1" hangingPunct="1">
              <a:lnSpc>
                <a:spcPct val="90000"/>
              </a:lnSpc>
            </a:pPr>
            <a:r>
              <a:rPr lang="en-US" sz="2400" smtClean="0"/>
              <a:t>Open, save, and print documents.</a:t>
            </a:r>
          </a:p>
          <a:p>
            <a:pPr eaLnBrk="1" hangingPunct="1">
              <a:lnSpc>
                <a:spcPct val="90000"/>
              </a:lnSpc>
            </a:pPr>
            <a:r>
              <a:rPr lang="en-US" sz="2400" smtClean="0"/>
              <a:t>Use onscreen and online Help features.</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3"/>
          <p:cNvSpPr>
            <a:spLocks noGrp="1" noChangeArrowheads="1"/>
          </p:cNvSpPr>
          <p:nvPr>
            <p:ph type="sldNum" sz="quarter" idx="10"/>
          </p:nvPr>
        </p:nvSpPr>
        <p:spPr>
          <a:noFill/>
        </p:spPr>
        <p:txBody>
          <a:bodyPr/>
          <a:lstStyle/>
          <a:p>
            <a:fld id="{89B3FF48-C5D6-4C0E-8AEA-8C176B2682BF}" type="slidenum">
              <a:rPr lang="en-US" smtClean="0"/>
              <a:pPr/>
              <a:t>20</a:t>
            </a:fld>
            <a:endParaRPr lang="en-US" smtClean="0"/>
          </a:p>
        </p:txBody>
      </p:sp>
      <p:sp>
        <p:nvSpPr>
          <p:cNvPr id="3789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FDD611A3-2E9E-4184-B83C-2200DAF55402}" type="slidenum">
              <a:rPr lang="en-US" sz="2600" b="1">
                <a:solidFill>
                  <a:schemeClr val="bg1"/>
                </a:solidFill>
              </a:rPr>
              <a:pPr/>
              <a:t>20</a:t>
            </a:fld>
            <a:endParaRPr lang="en-US" sz="2600" b="1">
              <a:solidFill>
                <a:schemeClr val="bg1"/>
              </a:solidFill>
            </a:endParaRPr>
          </a:p>
        </p:txBody>
      </p:sp>
      <p:sp>
        <p:nvSpPr>
          <p:cNvPr id="37891" name="Title 1"/>
          <p:cNvSpPr>
            <a:spLocks noGrp="1"/>
          </p:cNvSpPr>
          <p:nvPr>
            <p:ph type="title"/>
          </p:nvPr>
        </p:nvSpPr>
        <p:spPr>
          <a:xfrm>
            <a:off x="762000" y="762000"/>
            <a:ext cx="8153400" cy="1143000"/>
          </a:xfrm>
        </p:spPr>
        <p:txBody>
          <a:bodyPr/>
          <a:lstStyle/>
          <a:p>
            <a:pPr eaLnBrk="1" hangingPunct="1"/>
            <a:r>
              <a:rPr lang="en-US" smtClean="0"/>
              <a:t>Opening, Saving, and Printing Documents (continued)</a:t>
            </a:r>
          </a:p>
        </p:txBody>
      </p:sp>
      <p:sp>
        <p:nvSpPr>
          <p:cNvPr id="37892"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10161C6-72B0-41A4-B771-1BEFCFD7BC03}" type="slidenum">
              <a:rPr lang="en-US" sz="2600" b="1">
                <a:solidFill>
                  <a:schemeClr val="bg1"/>
                </a:solidFill>
              </a:rPr>
              <a:pPr/>
              <a:t>20</a:t>
            </a:fld>
            <a:endParaRPr lang="en-US" sz="2600" b="1">
              <a:solidFill>
                <a:schemeClr val="bg1"/>
              </a:solidFill>
            </a:endParaRPr>
          </a:p>
        </p:txBody>
      </p:sp>
      <p:sp>
        <p:nvSpPr>
          <p:cNvPr id="37893" name="Content Placeholder 8"/>
          <p:cNvSpPr>
            <a:spLocks noGrp="1"/>
          </p:cNvSpPr>
          <p:nvPr>
            <p:ph idx="1"/>
          </p:nvPr>
        </p:nvSpPr>
        <p:spPr/>
        <p:txBody>
          <a:bodyPr/>
          <a:lstStyle/>
          <a:p>
            <a:r>
              <a:rPr lang="en-US" sz="2400" b="1" smtClean="0"/>
              <a:t>Saving a Document:</a:t>
            </a:r>
          </a:p>
          <a:p>
            <a:r>
              <a:rPr lang="en-US" sz="2400" smtClean="0"/>
              <a:t>You can save a document to the hard drive on your computer, to the desktop, to an auxiliary drive or a network location, or to portable media.</a:t>
            </a:r>
          </a:p>
          <a:p>
            <a:r>
              <a:rPr lang="en-US" sz="2400" smtClean="0"/>
              <a:t>To make it easier to find documents, choose filenames with words that help describe the document.</a:t>
            </a:r>
          </a:p>
          <a:p>
            <a:r>
              <a:rPr lang="en-US" sz="2400" smtClean="0"/>
              <a:t>You should make a habit of saving frequently and after making any major changes to your document.</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3"/>
          <p:cNvSpPr>
            <a:spLocks noGrp="1" noChangeArrowheads="1"/>
          </p:cNvSpPr>
          <p:nvPr>
            <p:ph type="sldNum" sz="quarter" idx="10"/>
          </p:nvPr>
        </p:nvSpPr>
        <p:spPr>
          <a:noFill/>
        </p:spPr>
        <p:txBody>
          <a:bodyPr/>
          <a:lstStyle/>
          <a:p>
            <a:fld id="{E407F857-DDC5-494C-A738-25D60688BD9D}" type="slidenum">
              <a:rPr lang="en-US" smtClean="0"/>
              <a:pPr/>
              <a:t>21</a:t>
            </a:fld>
            <a:endParaRPr lang="en-US" smtClean="0"/>
          </a:p>
        </p:txBody>
      </p:sp>
      <p:sp>
        <p:nvSpPr>
          <p:cNvPr id="3891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63353E0F-94AF-43D7-A98A-C6A1227CA620}" type="slidenum">
              <a:rPr lang="en-US" sz="2600" b="1">
                <a:solidFill>
                  <a:schemeClr val="bg1"/>
                </a:solidFill>
              </a:rPr>
              <a:pPr/>
              <a:t>21</a:t>
            </a:fld>
            <a:endParaRPr lang="en-US" sz="2600" b="1">
              <a:solidFill>
                <a:schemeClr val="bg1"/>
              </a:solidFill>
            </a:endParaRPr>
          </a:p>
        </p:txBody>
      </p:sp>
      <p:sp>
        <p:nvSpPr>
          <p:cNvPr id="38915" name="Title 1"/>
          <p:cNvSpPr>
            <a:spLocks noGrp="1"/>
          </p:cNvSpPr>
          <p:nvPr>
            <p:ph type="title"/>
          </p:nvPr>
        </p:nvSpPr>
        <p:spPr>
          <a:xfrm>
            <a:off x="762000" y="762000"/>
            <a:ext cx="8153400" cy="1143000"/>
          </a:xfrm>
        </p:spPr>
        <p:txBody>
          <a:bodyPr/>
          <a:lstStyle/>
          <a:p>
            <a:pPr eaLnBrk="1" hangingPunct="1"/>
            <a:r>
              <a:rPr lang="en-US" smtClean="0"/>
              <a:t>Opening, Saving, and Printing Documents (continued)</a:t>
            </a:r>
          </a:p>
        </p:txBody>
      </p:sp>
      <p:sp>
        <p:nvSpPr>
          <p:cNvPr id="38916"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3996229-30FC-4344-9128-5F8193DD7145}" type="slidenum">
              <a:rPr lang="en-US" sz="2600" b="1">
                <a:solidFill>
                  <a:schemeClr val="bg1"/>
                </a:solidFill>
              </a:rPr>
              <a:pPr/>
              <a:t>21</a:t>
            </a:fld>
            <a:endParaRPr lang="en-US" sz="2600" b="1">
              <a:solidFill>
                <a:schemeClr val="bg1"/>
              </a:solidFill>
            </a:endParaRPr>
          </a:p>
        </p:txBody>
      </p:sp>
      <p:sp>
        <p:nvSpPr>
          <p:cNvPr id="38917" name="Content Placeholder 8"/>
          <p:cNvSpPr>
            <a:spLocks noGrp="1"/>
          </p:cNvSpPr>
          <p:nvPr>
            <p:ph idx="1"/>
          </p:nvPr>
        </p:nvSpPr>
        <p:spPr>
          <a:xfrm>
            <a:off x="838200" y="2362200"/>
            <a:ext cx="3048000" cy="3724275"/>
          </a:xfrm>
        </p:spPr>
        <p:txBody>
          <a:bodyPr/>
          <a:lstStyle/>
          <a:p>
            <a:r>
              <a:rPr lang="en-US" sz="1800" b="1" smtClean="0"/>
              <a:t>Saving a Document (cont):</a:t>
            </a:r>
            <a:endParaRPr lang="en-US" sz="1800" smtClean="0"/>
          </a:p>
          <a:p>
            <a:r>
              <a:rPr lang="en-US" sz="1800" smtClean="0"/>
              <a:t>The quickest and easiest way to save a document is to click the Save button on the Quick Access Toolbar.</a:t>
            </a:r>
          </a:p>
          <a:p>
            <a:r>
              <a:rPr lang="en-US" sz="1800" smtClean="0"/>
              <a:t>You can use the Save As command to open the Save As dialog box where you can change a file’s name, location, or format.</a:t>
            </a:r>
          </a:p>
        </p:txBody>
      </p:sp>
      <p:pic>
        <p:nvPicPr>
          <p:cNvPr id="38918" name="Picture 8"/>
          <p:cNvPicPr>
            <a:picLocks noChangeAspect="1" noChangeArrowheads="1"/>
          </p:cNvPicPr>
          <p:nvPr/>
        </p:nvPicPr>
        <p:blipFill>
          <a:blip r:embed="rId2"/>
          <a:srcRect/>
          <a:stretch>
            <a:fillRect/>
          </a:stretch>
        </p:blipFill>
        <p:spPr bwMode="auto">
          <a:xfrm>
            <a:off x="4114800" y="2438400"/>
            <a:ext cx="4579938" cy="37941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3"/>
          <p:cNvSpPr>
            <a:spLocks noGrp="1" noChangeArrowheads="1"/>
          </p:cNvSpPr>
          <p:nvPr>
            <p:ph type="sldNum" sz="quarter" idx="10"/>
          </p:nvPr>
        </p:nvSpPr>
        <p:spPr>
          <a:noFill/>
        </p:spPr>
        <p:txBody>
          <a:bodyPr/>
          <a:lstStyle/>
          <a:p>
            <a:fld id="{094748B1-FD02-4A0D-BD77-F1E7AA678E5D}" type="slidenum">
              <a:rPr lang="en-US" smtClean="0"/>
              <a:pPr/>
              <a:t>22</a:t>
            </a:fld>
            <a:endParaRPr lang="en-US" smtClean="0"/>
          </a:p>
        </p:txBody>
      </p:sp>
      <p:sp>
        <p:nvSpPr>
          <p:cNvPr id="3993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F3648DB0-943F-4CBF-A644-E691AB42A354}" type="slidenum">
              <a:rPr lang="en-US" sz="2600" b="1">
                <a:solidFill>
                  <a:schemeClr val="bg1"/>
                </a:solidFill>
              </a:rPr>
              <a:pPr/>
              <a:t>22</a:t>
            </a:fld>
            <a:endParaRPr lang="en-US" sz="2600" b="1">
              <a:solidFill>
                <a:schemeClr val="bg1"/>
              </a:solidFill>
            </a:endParaRPr>
          </a:p>
        </p:txBody>
      </p:sp>
      <p:sp>
        <p:nvSpPr>
          <p:cNvPr id="39939" name="Title 1"/>
          <p:cNvSpPr>
            <a:spLocks noGrp="1"/>
          </p:cNvSpPr>
          <p:nvPr>
            <p:ph type="title"/>
          </p:nvPr>
        </p:nvSpPr>
        <p:spPr>
          <a:xfrm>
            <a:off x="762000" y="762000"/>
            <a:ext cx="8153400" cy="1143000"/>
          </a:xfrm>
        </p:spPr>
        <p:txBody>
          <a:bodyPr/>
          <a:lstStyle/>
          <a:p>
            <a:pPr eaLnBrk="1" hangingPunct="1"/>
            <a:r>
              <a:rPr lang="en-US" smtClean="0"/>
              <a:t>Opening, Saving, and Printing Documents (continued)</a:t>
            </a:r>
          </a:p>
        </p:txBody>
      </p:sp>
      <p:sp>
        <p:nvSpPr>
          <p:cNvPr id="39940"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0063F691-1093-41C1-99A9-14662A4E391B}" type="slidenum">
              <a:rPr lang="en-US" sz="2600" b="1">
                <a:solidFill>
                  <a:schemeClr val="bg1"/>
                </a:solidFill>
              </a:rPr>
              <a:pPr/>
              <a:t>22</a:t>
            </a:fld>
            <a:endParaRPr lang="en-US" sz="2600" b="1">
              <a:solidFill>
                <a:schemeClr val="bg1"/>
              </a:solidFill>
            </a:endParaRPr>
          </a:p>
        </p:txBody>
      </p:sp>
      <p:sp>
        <p:nvSpPr>
          <p:cNvPr id="39941" name="Content Placeholder 8"/>
          <p:cNvSpPr>
            <a:spLocks noGrp="1"/>
          </p:cNvSpPr>
          <p:nvPr>
            <p:ph idx="1"/>
          </p:nvPr>
        </p:nvSpPr>
        <p:spPr>
          <a:xfrm>
            <a:off x="838200" y="2362200"/>
            <a:ext cx="3886200" cy="3724275"/>
          </a:xfrm>
        </p:spPr>
        <p:txBody>
          <a:bodyPr/>
          <a:lstStyle/>
          <a:p>
            <a:r>
              <a:rPr lang="en-US" b="1" smtClean="0"/>
              <a:t>Printing a Document:</a:t>
            </a:r>
          </a:p>
          <a:p>
            <a:r>
              <a:rPr lang="en-US" smtClean="0"/>
              <a:t>When you point to the arrow next to the Print command, three print options appear in a submenu.</a:t>
            </a:r>
          </a:p>
        </p:txBody>
      </p:sp>
      <p:pic>
        <p:nvPicPr>
          <p:cNvPr id="39942" name="Picture 8"/>
          <p:cNvPicPr>
            <a:picLocks noChangeAspect="1" noChangeArrowheads="1"/>
          </p:cNvPicPr>
          <p:nvPr/>
        </p:nvPicPr>
        <p:blipFill>
          <a:blip r:embed="rId2"/>
          <a:srcRect/>
          <a:stretch>
            <a:fillRect/>
          </a:stretch>
        </p:blipFill>
        <p:spPr bwMode="auto">
          <a:xfrm>
            <a:off x="5181600" y="2438400"/>
            <a:ext cx="3359150" cy="37226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3"/>
          <p:cNvSpPr>
            <a:spLocks noGrp="1" noChangeArrowheads="1"/>
          </p:cNvSpPr>
          <p:nvPr>
            <p:ph type="sldNum" sz="quarter" idx="10"/>
          </p:nvPr>
        </p:nvSpPr>
        <p:spPr>
          <a:noFill/>
        </p:spPr>
        <p:txBody>
          <a:bodyPr/>
          <a:lstStyle/>
          <a:p>
            <a:fld id="{8DB27DBB-2539-49BD-9B9D-7A1389B8C48A}" type="slidenum">
              <a:rPr lang="en-US" smtClean="0"/>
              <a:pPr/>
              <a:t>23</a:t>
            </a:fld>
            <a:endParaRPr lang="en-US" smtClean="0"/>
          </a:p>
        </p:txBody>
      </p:sp>
      <p:sp>
        <p:nvSpPr>
          <p:cNvPr id="4096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146C17DB-B5BB-4A45-B5CA-A8AF5826431C}" type="slidenum">
              <a:rPr lang="en-US" sz="2600" b="1">
                <a:solidFill>
                  <a:schemeClr val="bg1"/>
                </a:solidFill>
              </a:rPr>
              <a:pPr/>
              <a:t>23</a:t>
            </a:fld>
            <a:endParaRPr lang="en-US" sz="2600" b="1">
              <a:solidFill>
                <a:schemeClr val="bg1"/>
              </a:solidFill>
            </a:endParaRPr>
          </a:p>
        </p:txBody>
      </p:sp>
      <p:sp>
        <p:nvSpPr>
          <p:cNvPr id="40963" name="Title 1"/>
          <p:cNvSpPr>
            <a:spLocks noGrp="1"/>
          </p:cNvSpPr>
          <p:nvPr>
            <p:ph type="title"/>
          </p:nvPr>
        </p:nvSpPr>
        <p:spPr>
          <a:xfrm>
            <a:off x="762000" y="762000"/>
            <a:ext cx="8153400" cy="1143000"/>
          </a:xfrm>
        </p:spPr>
        <p:txBody>
          <a:bodyPr/>
          <a:lstStyle/>
          <a:p>
            <a:pPr eaLnBrk="1" hangingPunct="1"/>
            <a:r>
              <a:rPr lang="en-US" smtClean="0"/>
              <a:t>Opening, Saving, and Printing Documents (continued)</a:t>
            </a:r>
          </a:p>
        </p:txBody>
      </p:sp>
      <p:sp>
        <p:nvSpPr>
          <p:cNvPr id="4096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50853D19-D4D5-498D-81F1-DE234093AB5C}" type="slidenum">
              <a:rPr lang="en-US" sz="2600" b="1">
                <a:solidFill>
                  <a:schemeClr val="bg1"/>
                </a:solidFill>
              </a:rPr>
              <a:pPr/>
              <a:t>23</a:t>
            </a:fld>
            <a:endParaRPr lang="en-US" sz="2600" b="1">
              <a:solidFill>
                <a:schemeClr val="bg1"/>
              </a:solidFill>
            </a:endParaRPr>
          </a:p>
        </p:txBody>
      </p:sp>
      <p:sp>
        <p:nvSpPr>
          <p:cNvPr id="40965" name="Content Placeholder 8"/>
          <p:cNvSpPr>
            <a:spLocks noGrp="1"/>
          </p:cNvSpPr>
          <p:nvPr>
            <p:ph idx="1"/>
          </p:nvPr>
        </p:nvSpPr>
        <p:spPr>
          <a:xfrm>
            <a:off x="838200" y="2362200"/>
            <a:ext cx="3124200" cy="3429000"/>
          </a:xfrm>
        </p:spPr>
        <p:txBody>
          <a:bodyPr/>
          <a:lstStyle/>
          <a:p>
            <a:r>
              <a:rPr lang="en-US" sz="2200" b="1" smtClean="0"/>
              <a:t>Printing a Document (cont):</a:t>
            </a:r>
            <a:endParaRPr lang="en-US" sz="2200" smtClean="0"/>
          </a:p>
          <a:p>
            <a:r>
              <a:rPr lang="en-US" sz="2200" smtClean="0"/>
              <a:t>The Print option opens the Print dialog box, and you can select a printer, the number of copies to print, and the range of pages to print.</a:t>
            </a:r>
          </a:p>
        </p:txBody>
      </p:sp>
      <p:pic>
        <p:nvPicPr>
          <p:cNvPr id="40966" name="Picture 8"/>
          <p:cNvPicPr>
            <a:picLocks noChangeAspect="1" noChangeArrowheads="1"/>
          </p:cNvPicPr>
          <p:nvPr/>
        </p:nvPicPr>
        <p:blipFill>
          <a:blip r:embed="rId2"/>
          <a:srcRect/>
          <a:stretch>
            <a:fillRect/>
          </a:stretch>
        </p:blipFill>
        <p:spPr bwMode="auto">
          <a:xfrm>
            <a:off x="4267200" y="2590800"/>
            <a:ext cx="4460875" cy="33432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3"/>
          <p:cNvSpPr>
            <a:spLocks noGrp="1" noChangeArrowheads="1"/>
          </p:cNvSpPr>
          <p:nvPr>
            <p:ph type="sldNum" sz="quarter" idx="10"/>
          </p:nvPr>
        </p:nvSpPr>
        <p:spPr>
          <a:noFill/>
        </p:spPr>
        <p:txBody>
          <a:bodyPr/>
          <a:lstStyle/>
          <a:p>
            <a:fld id="{81C4F347-429C-411E-9F29-598973ED2577}" type="slidenum">
              <a:rPr lang="en-US" smtClean="0"/>
              <a:pPr/>
              <a:t>24</a:t>
            </a:fld>
            <a:endParaRPr lang="en-US" smtClean="0"/>
          </a:p>
        </p:txBody>
      </p:sp>
      <p:sp>
        <p:nvSpPr>
          <p:cNvPr id="4198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1D601D29-8202-4C80-8EE1-62CD1B1C1EFA}" type="slidenum">
              <a:rPr lang="en-US" sz="2600" b="1">
                <a:solidFill>
                  <a:schemeClr val="bg1"/>
                </a:solidFill>
              </a:rPr>
              <a:pPr/>
              <a:t>24</a:t>
            </a:fld>
            <a:endParaRPr lang="en-US" sz="2600" b="1">
              <a:solidFill>
                <a:schemeClr val="bg1"/>
              </a:solidFill>
            </a:endParaRPr>
          </a:p>
        </p:txBody>
      </p:sp>
      <p:sp>
        <p:nvSpPr>
          <p:cNvPr id="41987" name="Title 1"/>
          <p:cNvSpPr>
            <a:spLocks noGrp="1"/>
          </p:cNvSpPr>
          <p:nvPr>
            <p:ph type="title"/>
          </p:nvPr>
        </p:nvSpPr>
        <p:spPr>
          <a:xfrm>
            <a:off x="762000" y="762000"/>
            <a:ext cx="8153400" cy="1143000"/>
          </a:xfrm>
        </p:spPr>
        <p:txBody>
          <a:bodyPr/>
          <a:lstStyle/>
          <a:p>
            <a:pPr eaLnBrk="1" hangingPunct="1"/>
            <a:r>
              <a:rPr lang="en-US" smtClean="0"/>
              <a:t>Getting Help</a:t>
            </a:r>
          </a:p>
        </p:txBody>
      </p:sp>
      <p:sp>
        <p:nvSpPr>
          <p:cNvPr id="41988"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02758F73-A15A-452E-BE82-549F6F30511F}" type="slidenum">
              <a:rPr lang="en-US" sz="2600" b="1">
                <a:solidFill>
                  <a:schemeClr val="bg1"/>
                </a:solidFill>
              </a:rPr>
              <a:pPr/>
              <a:t>24</a:t>
            </a:fld>
            <a:endParaRPr lang="en-US" sz="2600" b="1">
              <a:solidFill>
                <a:schemeClr val="bg1"/>
              </a:solidFill>
            </a:endParaRPr>
          </a:p>
        </p:txBody>
      </p:sp>
      <p:sp>
        <p:nvSpPr>
          <p:cNvPr id="41989" name="Content Placeholder 8"/>
          <p:cNvSpPr>
            <a:spLocks noGrp="1"/>
          </p:cNvSpPr>
          <p:nvPr>
            <p:ph idx="1"/>
          </p:nvPr>
        </p:nvSpPr>
        <p:spPr/>
        <p:txBody>
          <a:bodyPr/>
          <a:lstStyle/>
          <a:p>
            <a:r>
              <a:rPr lang="en-US" sz="2600" smtClean="0"/>
              <a:t>Office 2007 applications have powerful Help features to assist you as you work. </a:t>
            </a:r>
          </a:p>
          <a:p>
            <a:r>
              <a:rPr lang="en-US" sz="2600" smtClean="0"/>
              <a:t>In each application’s help system, you can enter keywords to search for a topic.</a:t>
            </a:r>
          </a:p>
          <a:p>
            <a:r>
              <a:rPr lang="en-US" sz="2600" smtClean="0"/>
              <a:t>At the Microsoft Office Online Web site, you will find a variety of resources including tours, slide shows, tutorials, training videos, articles, product user groups, blogs, and the opportunity to chat with Microsoft support personnel.</a:t>
            </a:r>
          </a:p>
          <a:p>
            <a:endParaRPr lang="en-US" smtClean="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3"/>
          <p:cNvSpPr>
            <a:spLocks noGrp="1" noChangeArrowheads="1"/>
          </p:cNvSpPr>
          <p:nvPr>
            <p:ph type="sldNum" sz="quarter" idx="10"/>
          </p:nvPr>
        </p:nvSpPr>
        <p:spPr>
          <a:noFill/>
        </p:spPr>
        <p:txBody>
          <a:bodyPr/>
          <a:lstStyle/>
          <a:p>
            <a:fld id="{D1C36990-7333-4F95-93D3-1A6DF8F155D9}" type="slidenum">
              <a:rPr lang="en-US" smtClean="0"/>
              <a:pPr/>
              <a:t>25</a:t>
            </a:fld>
            <a:endParaRPr lang="en-US" smtClean="0"/>
          </a:p>
        </p:txBody>
      </p:sp>
      <p:sp>
        <p:nvSpPr>
          <p:cNvPr id="4301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73915E1E-D7FE-46AB-9A6E-8A5365E7F43B}" type="slidenum">
              <a:rPr lang="en-US" sz="2600" b="1">
                <a:solidFill>
                  <a:schemeClr val="bg1"/>
                </a:solidFill>
              </a:rPr>
              <a:pPr/>
              <a:t>25</a:t>
            </a:fld>
            <a:endParaRPr lang="en-US" sz="2600" b="1">
              <a:solidFill>
                <a:schemeClr val="bg1"/>
              </a:solidFill>
            </a:endParaRPr>
          </a:p>
        </p:txBody>
      </p:sp>
      <p:sp>
        <p:nvSpPr>
          <p:cNvPr id="43011" name="Title 1"/>
          <p:cNvSpPr>
            <a:spLocks noGrp="1"/>
          </p:cNvSpPr>
          <p:nvPr>
            <p:ph type="title"/>
          </p:nvPr>
        </p:nvSpPr>
        <p:spPr>
          <a:xfrm>
            <a:off x="762000" y="762000"/>
            <a:ext cx="8153400" cy="1143000"/>
          </a:xfrm>
        </p:spPr>
        <p:txBody>
          <a:bodyPr/>
          <a:lstStyle/>
          <a:p>
            <a:pPr eaLnBrk="1" hangingPunct="1"/>
            <a:r>
              <a:rPr lang="en-US" smtClean="0"/>
              <a:t>Getting Help (continued)</a:t>
            </a:r>
          </a:p>
        </p:txBody>
      </p:sp>
      <p:sp>
        <p:nvSpPr>
          <p:cNvPr id="43012"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746CCD0-A7F6-4D82-B58E-BA2DC43C7FDA}" type="slidenum">
              <a:rPr lang="en-US" sz="2600" b="1">
                <a:solidFill>
                  <a:schemeClr val="bg1"/>
                </a:solidFill>
              </a:rPr>
              <a:pPr/>
              <a:t>25</a:t>
            </a:fld>
            <a:endParaRPr lang="en-US" sz="2600" b="1">
              <a:solidFill>
                <a:schemeClr val="bg1"/>
              </a:solidFill>
            </a:endParaRPr>
          </a:p>
        </p:txBody>
      </p:sp>
      <p:sp>
        <p:nvSpPr>
          <p:cNvPr id="43013" name="Content Placeholder 8"/>
          <p:cNvSpPr>
            <a:spLocks noGrp="1"/>
          </p:cNvSpPr>
          <p:nvPr>
            <p:ph idx="1"/>
          </p:nvPr>
        </p:nvSpPr>
        <p:spPr/>
        <p:txBody>
          <a:bodyPr/>
          <a:lstStyle/>
          <a:p>
            <a:r>
              <a:rPr lang="en-US" smtClean="0"/>
              <a:t>The Help button on the upper-right corner of the application window opens the Help dialog box.</a:t>
            </a:r>
          </a:p>
          <a:p>
            <a:endParaRPr lang="en-US" smtClean="0"/>
          </a:p>
        </p:txBody>
      </p:sp>
      <p:pic>
        <p:nvPicPr>
          <p:cNvPr id="43014" name="Picture 2"/>
          <p:cNvPicPr>
            <a:picLocks noChangeAspect="1" noChangeArrowheads="1"/>
          </p:cNvPicPr>
          <p:nvPr/>
        </p:nvPicPr>
        <p:blipFill>
          <a:blip r:embed="rId2"/>
          <a:srcRect/>
          <a:stretch>
            <a:fillRect/>
          </a:stretch>
        </p:blipFill>
        <p:spPr bwMode="auto">
          <a:xfrm>
            <a:off x="3048000" y="3362325"/>
            <a:ext cx="3971925" cy="30416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3"/>
          <p:cNvSpPr>
            <a:spLocks noGrp="1" noChangeArrowheads="1"/>
          </p:cNvSpPr>
          <p:nvPr>
            <p:ph type="sldNum" sz="quarter" idx="10"/>
          </p:nvPr>
        </p:nvSpPr>
        <p:spPr>
          <a:noFill/>
        </p:spPr>
        <p:txBody>
          <a:bodyPr/>
          <a:lstStyle/>
          <a:p>
            <a:fld id="{5AE7709E-3FB9-4FB2-96D6-9B7387865EF0}" type="slidenum">
              <a:rPr lang="en-US" smtClean="0"/>
              <a:pPr/>
              <a:t>26</a:t>
            </a:fld>
            <a:endParaRPr lang="en-US" smtClean="0"/>
          </a:p>
        </p:txBody>
      </p:sp>
      <p:sp>
        <p:nvSpPr>
          <p:cNvPr id="440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11D2A1D-1003-44D5-9B02-8BB7AAF2DF9C}" type="slidenum">
              <a:rPr lang="en-US" sz="2600" b="1">
                <a:solidFill>
                  <a:schemeClr val="bg1"/>
                </a:solidFill>
              </a:rPr>
              <a:pPr/>
              <a:t>26</a:t>
            </a:fld>
            <a:endParaRPr lang="en-US" sz="2600" b="1">
              <a:solidFill>
                <a:schemeClr val="bg1"/>
              </a:solidFill>
            </a:endParaRPr>
          </a:p>
        </p:txBody>
      </p:sp>
      <p:sp>
        <p:nvSpPr>
          <p:cNvPr id="44035" name="Title 1"/>
          <p:cNvSpPr>
            <a:spLocks noGrp="1"/>
          </p:cNvSpPr>
          <p:nvPr>
            <p:ph type="title"/>
          </p:nvPr>
        </p:nvSpPr>
        <p:spPr/>
        <p:txBody>
          <a:bodyPr/>
          <a:lstStyle/>
          <a:p>
            <a:pPr eaLnBrk="1" hangingPunct="1"/>
            <a:r>
              <a:rPr lang="en-US" smtClean="0"/>
              <a:t>Summary</a:t>
            </a:r>
          </a:p>
        </p:txBody>
      </p:sp>
      <p:sp>
        <p:nvSpPr>
          <p:cNvPr id="44036" name="Content Placeholder 2"/>
          <p:cNvSpPr>
            <a:spLocks noGrp="1"/>
          </p:cNvSpPr>
          <p:nvPr>
            <p:ph idx="1"/>
          </p:nvPr>
        </p:nvSpPr>
        <p:spPr/>
        <p:txBody>
          <a:bodyPr/>
          <a:lstStyle/>
          <a:p>
            <a:pPr eaLnBrk="1" hangingPunct="1">
              <a:buFont typeface="Wingdings" pitchFamily="2" charset="2"/>
              <a:buNone/>
            </a:pPr>
            <a:r>
              <a:rPr lang="en-US" sz="2600" smtClean="0"/>
              <a:t>In this lesson, you learned:</a:t>
            </a:r>
          </a:p>
          <a:p>
            <a:pPr eaLnBrk="1" hangingPunct="1"/>
            <a:r>
              <a:rPr lang="en-US" sz="2600" smtClean="0"/>
              <a:t>You can start Office applications by clicking the Start button on the taskbar and selecting the application from the All Programs menu, or you can double-click the application icon on the desktop.</a:t>
            </a:r>
          </a:p>
          <a:p>
            <a:pPr eaLnBrk="1" hangingPunct="1"/>
            <a:r>
              <a:rPr lang="en-US" sz="2600" smtClean="0"/>
              <a:t>Common elements found in Office application windows include the title bar, scroll bars, and status bar.</a:t>
            </a:r>
          </a:p>
        </p:txBody>
      </p:sp>
      <p:sp>
        <p:nvSpPr>
          <p:cNvPr id="4403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9E573E89-0B13-4BB4-A7C4-B42EA1953434}" type="slidenum">
              <a:rPr lang="en-US" sz="2600" b="1">
                <a:solidFill>
                  <a:schemeClr val="bg1"/>
                </a:solidFill>
              </a:rPr>
              <a:pPr/>
              <a:t>26</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3"/>
          <p:cNvSpPr>
            <a:spLocks noGrp="1" noChangeArrowheads="1"/>
          </p:cNvSpPr>
          <p:nvPr>
            <p:ph type="sldNum" sz="quarter" idx="10"/>
          </p:nvPr>
        </p:nvSpPr>
        <p:spPr>
          <a:noFill/>
        </p:spPr>
        <p:txBody>
          <a:bodyPr/>
          <a:lstStyle/>
          <a:p>
            <a:fld id="{36B595E9-94B5-4AC9-BFCB-FF77B6CA5536}" type="slidenum">
              <a:rPr lang="en-US" smtClean="0"/>
              <a:pPr/>
              <a:t>27</a:t>
            </a:fld>
            <a:endParaRPr lang="en-US" smtClean="0"/>
          </a:p>
        </p:txBody>
      </p:sp>
      <p:sp>
        <p:nvSpPr>
          <p:cNvPr id="4505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C280AD41-0C1D-4D56-A676-A6EBC4E313E9}" type="slidenum">
              <a:rPr lang="en-US" sz="2600" b="1">
                <a:solidFill>
                  <a:schemeClr val="bg1"/>
                </a:solidFill>
              </a:rPr>
              <a:pPr/>
              <a:t>27</a:t>
            </a:fld>
            <a:endParaRPr lang="en-US" sz="2600" b="1">
              <a:solidFill>
                <a:schemeClr val="bg1"/>
              </a:solidFill>
            </a:endParaRPr>
          </a:p>
        </p:txBody>
      </p:sp>
      <p:sp>
        <p:nvSpPr>
          <p:cNvPr id="45059" name="Title 1"/>
          <p:cNvSpPr>
            <a:spLocks noGrp="1"/>
          </p:cNvSpPr>
          <p:nvPr>
            <p:ph type="title"/>
          </p:nvPr>
        </p:nvSpPr>
        <p:spPr/>
        <p:txBody>
          <a:bodyPr/>
          <a:lstStyle/>
          <a:p>
            <a:pPr eaLnBrk="1" hangingPunct="1"/>
            <a:r>
              <a:rPr lang="en-US" smtClean="0"/>
              <a:t>Summary (continued)</a:t>
            </a:r>
          </a:p>
        </p:txBody>
      </p:sp>
      <p:sp>
        <p:nvSpPr>
          <p:cNvPr id="45060" name="Content Placeholder 2"/>
          <p:cNvSpPr>
            <a:spLocks noGrp="1"/>
          </p:cNvSpPr>
          <p:nvPr>
            <p:ph idx="1"/>
          </p:nvPr>
        </p:nvSpPr>
        <p:spPr/>
        <p:txBody>
          <a:bodyPr/>
          <a:lstStyle/>
          <a:p>
            <a:pPr eaLnBrk="1" hangingPunct="1"/>
            <a:r>
              <a:rPr lang="en-US" sz="2600" smtClean="0"/>
              <a:t>You can maximize the space for the document window by minimizing the Ribbon.</a:t>
            </a:r>
          </a:p>
          <a:p>
            <a:pPr eaLnBrk="1" hangingPunct="1"/>
            <a:r>
              <a:rPr lang="en-US" sz="2600" smtClean="0"/>
              <a:t>You can customize the Quick Access Toolbar by adding or removing command buttons.</a:t>
            </a:r>
          </a:p>
          <a:p>
            <a:pPr eaLnBrk="1" hangingPunct="1"/>
            <a:r>
              <a:rPr lang="en-US" sz="2600" smtClean="0"/>
              <a:t>To close document windows and application windows, you click the Close button in the application window or click the Office Button and then click the Close command or Exit.</a:t>
            </a:r>
          </a:p>
        </p:txBody>
      </p:sp>
      <p:sp>
        <p:nvSpPr>
          <p:cNvPr id="4506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B1CD018C-978B-4539-881A-FD4EFA30D7A5}" type="slidenum">
              <a:rPr lang="en-US" sz="2600" b="1">
                <a:solidFill>
                  <a:schemeClr val="bg1"/>
                </a:solidFill>
              </a:rPr>
              <a:pPr/>
              <a:t>27</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B42F1FAA-6B95-4EE9-B851-1CA6B391EB3C}" type="slidenum">
              <a:rPr lang="en-US" smtClean="0"/>
              <a:pPr/>
              <a:t>28</a:t>
            </a:fld>
            <a:endParaRPr lang="en-US"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DB27AC05-AB63-4C82-8994-1F93257FA0F6}" type="slidenum">
              <a:rPr lang="en-US" sz="2600" b="1">
                <a:solidFill>
                  <a:schemeClr val="bg1"/>
                </a:solidFill>
              </a:rPr>
              <a:pPr/>
              <a:t>28</a:t>
            </a:fld>
            <a:endParaRPr lang="en-US" sz="2600" b="1">
              <a:solidFill>
                <a:schemeClr val="bg1"/>
              </a:solidFill>
            </a:endParaRPr>
          </a:p>
        </p:txBody>
      </p:sp>
      <p:sp>
        <p:nvSpPr>
          <p:cNvPr id="46083" name="Title 1"/>
          <p:cNvSpPr>
            <a:spLocks noGrp="1"/>
          </p:cNvSpPr>
          <p:nvPr>
            <p:ph type="title"/>
          </p:nvPr>
        </p:nvSpPr>
        <p:spPr/>
        <p:txBody>
          <a:bodyPr/>
          <a:lstStyle/>
          <a:p>
            <a:pPr eaLnBrk="1" hangingPunct="1"/>
            <a:r>
              <a:rPr lang="en-US" smtClean="0"/>
              <a:t>Summary (continued)</a:t>
            </a:r>
          </a:p>
        </p:txBody>
      </p:sp>
      <p:sp>
        <p:nvSpPr>
          <p:cNvPr id="46084" name="Content Placeholder 2"/>
          <p:cNvSpPr>
            <a:spLocks noGrp="1"/>
          </p:cNvSpPr>
          <p:nvPr>
            <p:ph idx="1"/>
          </p:nvPr>
        </p:nvSpPr>
        <p:spPr/>
        <p:txBody>
          <a:bodyPr/>
          <a:lstStyle/>
          <a:p>
            <a:pPr eaLnBrk="1" hangingPunct="1"/>
            <a:r>
              <a:rPr lang="en-US" sz="2400" smtClean="0"/>
              <a:t>The Open dialog box enables you to open a file from any available disk and folder.</a:t>
            </a:r>
          </a:p>
          <a:p>
            <a:pPr eaLnBrk="1" hangingPunct="1"/>
            <a:r>
              <a:rPr lang="en-US" sz="2400" smtClean="0"/>
              <a:t>Problems opening files can involve corrupted data or file compatibility issues, such as trying to open a file in a different application, in an earlier version of an application, or in an operating system other than that used to create it.</a:t>
            </a:r>
          </a:p>
          <a:p>
            <a:pPr eaLnBrk="1" hangingPunct="1"/>
            <a:r>
              <a:rPr lang="en-US" sz="2400" smtClean="0"/>
              <a:t>To save a document using a new filename, you click the Office Button and then click the Save As command. </a:t>
            </a:r>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BAB241D8-D8B1-4F32-8E6E-4D3168B67086}" type="slidenum">
              <a:rPr lang="en-US" sz="2600" b="1">
                <a:solidFill>
                  <a:schemeClr val="bg1"/>
                </a:solidFill>
              </a:rPr>
              <a:pPr/>
              <a:t>28</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3"/>
          <p:cNvSpPr>
            <a:spLocks noGrp="1" noChangeArrowheads="1"/>
          </p:cNvSpPr>
          <p:nvPr>
            <p:ph type="sldNum" sz="quarter" idx="10"/>
          </p:nvPr>
        </p:nvSpPr>
        <p:spPr>
          <a:noFill/>
        </p:spPr>
        <p:txBody>
          <a:bodyPr/>
          <a:lstStyle/>
          <a:p>
            <a:fld id="{AEF2DE87-CCEC-450A-902A-6753961F880F}" type="slidenum">
              <a:rPr lang="en-US" smtClean="0"/>
              <a:pPr/>
              <a:t>29</a:t>
            </a:fld>
            <a:endParaRPr lang="en-US" smtClean="0"/>
          </a:p>
        </p:txBody>
      </p:sp>
      <p:sp>
        <p:nvSpPr>
          <p:cNvPr id="471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63AA7B9-72F6-4048-A072-5AC8EC343F56}" type="slidenum">
              <a:rPr lang="en-US" sz="2600" b="1">
                <a:solidFill>
                  <a:schemeClr val="bg1"/>
                </a:solidFill>
              </a:rPr>
              <a:pPr/>
              <a:t>29</a:t>
            </a:fld>
            <a:endParaRPr lang="en-US" sz="2600" b="1">
              <a:solidFill>
                <a:schemeClr val="bg1"/>
              </a:solidFill>
            </a:endParaRPr>
          </a:p>
        </p:txBody>
      </p:sp>
      <p:sp>
        <p:nvSpPr>
          <p:cNvPr id="47107" name="Title 1"/>
          <p:cNvSpPr>
            <a:spLocks noGrp="1"/>
          </p:cNvSpPr>
          <p:nvPr>
            <p:ph type="title"/>
          </p:nvPr>
        </p:nvSpPr>
        <p:spPr/>
        <p:txBody>
          <a:bodyPr/>
          <a:lstStyle/>
          <a:p>
            <a:pPr eaLnBrk="1" hangingPunct="1"/>
            <a:r>
              <a:rPr lang="en-US" smtClean="0"/>
              <a:t>Summary (continued)</a:t>
            </a:r>
          </a:p>
        </p:txBody>
      </p:sp>
      <p:sp>
        <p:nvSpPr>
          <p:cNvPr id="47108" name="Content Placeholder 2"/>
          <p:cNvSpPr>
            <a:spLocks noGrp="1"/>
          </p:cNvSpPr>
          <p:nvPr>
            <p:ph idx="1"/>
          </p:nvPr>
        </p:nvSpPr>
        <p:spPr/>
        <p:txBody>
          <a:bodyPr/>
          <a:lstStyle/>
          <a:p>
            <a:pPr eaLnBrk="1" hangingPunct="1"/>
            <a:r>
              <a:rPr lang="en-US" smtClean="0"/>
              <a:t>To print a document, you click the Office Button, point to Print, and then choose a print option.</a:t>
            </a:r>
          </a:p>
          <a:p>
            <a:pPr eaLnBrk="1" hangingPunct="1"/>
            <a:r>
              <a:rPr lang="en-US" smtClean="0"/>
              <a:t>ScreenTips provide immediate help without interrupting your work. The Help window and the Office Online Web site are also sources of assistance. </a:t>
            </a:r>
          </a:p>
        </p:txBody>
      </p:sp>
      <p:sp>
        <p:nvSpPr>
          <p:cNvPr id="47109"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D5C6124-231E-4D44-8D13-B4AD389CD777}" type="slidenum">
              <a:rPr lang="en-US" sz="2600" b="1">
                <a:solidFill>
                  <a:schemeClr val="bg1"/>
                </a:solidFill>
              </a:rPr>
              <a:pPr/>
              <a:t>29</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3"/>
          <p:cNvSpPr>
            <a:spLocks noGrp="1" noChangeArrowheads="1"/>
          </p:cNvSpPr>
          <p:nvPr>
            <p:ph type="sldNum" sz="quarter" idx="10"/>
          </p:nvPr>
        </p:nvSpPr>
        <p:spPr>
          <a:noFill/>
        </p:spPr>
        <p:txBody>
          <a:bodyPr/>
          <a:lstStyle/>
          <a:p>
            <a:fld id="{90D9695C-4E52-4C66-8F56-4085F50687E7}" type="slidenum">
              <a:rPr lang="en-US" smtClean="0"/>
              <a:pPr/>
              <a:t>3</a:t>
            </a:fld>
            <a:endParaRPr lang="en-US" smtClean="0"/>
          </a:p>
        </p:txBody>
      </p:sp>
      <p:sp>
        <p:nvSpPr>
          <p:cNvPr id="204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1FC49D34-B013-4F34-9EA1-E0DE118A0E18}" type="slidenum">
              <a:rPr lang="en-US" sz="2600" b="1">
                <a:solidFill>
                  <a:schemeClr val="bg1"/>
                </a:solidFill>
              </a:rPr>
              <a:pPr/>
              <a:t>3</a:t>
            </a:fld>
            <a:endParaRPr lang="en-US" sz="2600" b="1">
              <a:solidFill>
                <a:schemeClr val="bg1"/>
              </a:solidFill>
            </a:endParaRPr>
          </a:p>
        </p:txBody>
      </p:sp>
      <p:sp>
        <p:nvSpPr>
          <p:cNvPr id="20483" name="Slide Number Placeholder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0A1CE9C9-6757-4594-885B-593C6BBF01EF}" type="slidenum">
              <a:rPr lang="en-US" sz="2600" b="1">
                <a:solidFill>
                  <a:schemeClr val="bg1"/>
                </a:solidFill>
              </a:rPr>
              <a:pPr/>
              <a:t>3</a:t>
            </a:fld>
            <a:endParaRPr lang="en-US" sz="2600" b="1">
              <a:solidFill>
                <a:schemeClr val="bg1"/>
              </a:solidFill>
            </a:endParaRPr>
          </a:p>
        </p:txBody>
      </p:sp>
      <p:sp>
        <p:nvSpPr>
          <p:cNvPr id="20484" name="AutoShape 2"/>
          <p:cNvSpPr>
            <a:spLocks noGrp="1" noChangeArrowheads="1"/>
          </p:cNvSpPr>
          <p:nvPr>
            <p:ph type="title"/>
          </p:nvPr>
        </p:nvSpPr>
        <p:spPr/>
        <p:txBody>
          <a:bodyPr/>
          <a:lstStyle/>
          <a:p>
            <a:pPr eaLnBrk="1" hangingPunct="1"/>
            <a:r>
              <a:rPr lang="en-US" smtClean="0"/>
              <a:t>Vocabulary</a:t>
            </a:r>
          </a:p>
        </p:txBody>
      </p:sp>
      <p:sp>
        <p:nvSpPr>
          <p:cNvPr id="20485" name="Rectangle 3"/>
          <p:cNvSpPr>
            <a:spLocks noGrp="1" noChangeArrowheads="1"/>
          </p:cNvSpPr>
          <p:nvPr>
            <p:ph type="body" sz="half" idx="1"/>
          </p:nvPr>
        </p:nvSpPr>
        <p:spPr/>
        <p:txBody>
          <a:bodyPr/>
          <a:lstStyle/>
          <a:p>
            <a:pPr eaLnBrk="1" hangingPunct="1"/>
            <a:r>
              <a:rPr lang="en-US" smtClean="0"/>
              <a:t>application window</a:t>
            </a:r>
          </a:p>
          <a:p>
            <a:pPr eaLnBrk="1" hangingPunct="1"/>
            <a:r>
              <a:rPr lang="en-US" smtClean="0"/>
              <a:t>Dialog Box Launcher</a:t>
            </a:r>
          </a:p>
          <a:p>
            <a:pPr eaLnBrk="1" hangingPunct="1"/>
            <a:r>
              <a:rPr lang="en-US" smtClean="0"/>
              <a:t>document window</a:t>
            </a:r>
          </a:p>
          <a:p>
            <a:pPr eaLnBrk="1" hangingPunct="1"/>
            <a:r>
              <a:rPr lang="en-US" smtClean="0"/>
              <a:t>file</a:t>
            </a:r>
          </a:p>
          <a:p>
            <a:pPr eaLnBrk="1" hangingPunct="1"/>
            <a:r>
              <a:rPr lang="en-US" smtClean="0"/>
              <a:t>file compatibility</a:t>
            </a:r>
          </a:p>
          <a:p>
            <a:pPr eaLnBrk="1" hangingPunct="1"/>
            <a:r>
              <a:rPr lang="en-US" smtClean="0"/>
              <a:t>file extension</a:t>
            </a:r>
          </a:p>
        </p:txBody>
      </p:sp>
      <p:sp>
        <p:nvSpPr>
          <p:cNvPr id="20486" name="Rectangle 4"/>
          <p:cNvSpPr>
            <a:spLocks noGrp="1" noChangeArrowheads="1"/>
          </p:cNvSpPr>
          <p:nvPr>
            <p:ph type="body" sz="half" idx="2"/>
          </p:nvPr>
        </p:nvSpPr>
        <p:spPr/>
        <p:txBody>
          <a:bodyPr/>
          <a:lstStyle/>
          <a:p>
            <a:pPr eaLnBrk="1" hangingPunct="1"/>
            <a:r>
              <a:rPr lang="en-US" smtClean="0"/>
              <a:t>folders</a:t>
            </a:r>
          </a:p>
          <a:p>
            <a:pPr eaLnBrk="1" hangingPunct="1"/>
            <a:r>
              <a:rPr lang="en-US" smtClean="0"/>
              <a:t>I-beam</a:t>
            </a:r>
          </a:p>
          <a:p>
            <a:pPr eaLnBrk="1" hangingPunct="1"/>
            <a:r>
              <a:rPr lang="en-US" smtClean="0"/>
              <a:t>insertion point</a:t>
            </a:r>
          </a:p>
          <a:p>
            <a:pPr eaLnBrk="1" hangingPunct="1"/>
            <a:r>
              <a:rPr lang="en-US" smtClean="0"/>
              <a:t>open a document</a:t>
            </a:r>
          </a:p>
          <a:p>
            <a:pPr eaLnBrk="1" hangingPunct="1"/>
            <a:r>
              <a:rPr lang="en-US" smtClean="0"/>
              <a:t>path</a:t>
            </a:r>
          </a:p>
          <a:p>
            <a:pPr eaLnBrk="1" hangingPunct="1"/>
            <a:r>
              <a:rPr lang="en-US" smtClean="0"/>
              <a:t>Ribbon</a:t>
            </a:r>
          </a:p>
          <a:p>
            <a:pPr eaLnBrk="1" hangingPunct="1"/>
            <a:r>
              <a:rPr lang="en-US" smtClean="0"/>
              <a:t>save a document</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noChangeArrowheads="1"/>
          </p:cNvSpPr>
          <p:nvPr>
            <p:ph type="sldNum" sz="quarter" idx="10"/>
          </p:nvPr>
        </p:nvSpPr>
        <p:spPr>
          <a:noFill/>
        </p:spPr>
        <p:txBody>
          <a:bodyPr/>
          <a:lstStyle/>
          <a:p>
            <a:fld id="{0C7F3800-13C0-46CE-8C89-3BCEDCF184E0}" type="slidenum">
              <a:rPr lang="en-US" smtClean="0"/>
              <a:pPr/>
              <a:t>4</a:t>
            </a:fld>
            <a:endParaRPr lang="en-US"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19CE64EB-2FAF-418A-A94A-8490253D705A}" type="slidenum">
              <a:rPr lang="en-US" sz="2600" b="1">
                <a:solidFill>
                  <a:schemeClr val="bg1"/>
                </a:solidFill>
              </a:rPr>
              <a:pPr/>
              <a:t>4</a:t>
            </a:fld>
            <a:endParaRPr lang="en-US" sz="2600" b="1">
              <a:solidFill>
                <a:schemeClr val="bg1"/>
              </a:solidFill>
            </a:endParaRPr>
          </a:p>
        </p:txBody>
      </p:sp>
      <p:sp>
        <p:nvSpPr>
          <p:cNvPr id="21507" name="Slide Number Placeholder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92C516B-BBFD-410D-88BA-4062CB3A5CB0}" type="slidenum">
              <a:rPr lang="en-US" sz="2600" b="1">
                <a:solidFill>
                  <a:schemeClr val="bg1"/>
                </a:solidFill>
              </a:rPr>
              <a:pPr/>
              <a:t>4</a:t>
            </a:fld>
            <a:endParaRPr lang="en-US" sz="2600" b="1">
              <a:solidFill>
                <a:schemeClr val="bg1"/>
              </a:solidFill>
            </a:endParaRPr>
          </a:p>
        </p:txBody>
      </p:sp>
      <p:sp>
        <p:nvSpPr>
          <p:cNvPr id="21508" name="AutoShape 2"/>
          <p:cNvSpPr>
            <a:spLocks noGrp="1" noChangeArrowheads="1"/>
          </p:cNvSpPr>
          <p:nvPr>
            <p:ph type="title"/>
          </p:nvPr>
        </p:nvSpPr>
        <p:spPr/>
        <p:txBody>
          <a:bodyPr/>
          <a:lstStyle/>
          <a:p>
            <a:pPr eaLnBrk="1" hangingPunct="1"/>
            <a:r>
              <a:rPr lang="en-US" smtClean="0"/>
              <a:t>Vocabulary (continued)</a:t>
            </a:r>
          </a:p>
        </p:txBody>
      </p:sp>
      <p:sp>
        <p:nvSpPr>
          <p:cNvPr id="21509" name="Rectangle 3"/>
          <p:cNvSpPr>
            <a:spLocks noGrp="1" noChangeArrowheads="1"/>
          </p:cNvSpPr>
          <p:nvPr>
            <p:ph type="body" sz="half" idx="1"/>
          </p:nvPr>
        </p:nvSpPr>
        <p:spPr/>
        <p:txBody>
          <a:bodyPr/>
          <a:lstStyle/>
          <a:p>
            <a:pPr eaLnBrk="1" hangingPunct="1"/>
            <a:r>
              <a:rPr lang="en-US" smtClean="0"/>
              <a:t>ScreenTip</a:t>
            </a:r>
          </a:p>
          <a:p>
            <a:pPr eaLnBrk="1" hangingPunct="1"/>
            <a:r>
              <a:rPr lang="en-US" smtClean="0"/>
              <a:t>scroll</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3"/>
          <p:cNvSpPr>
            <a:spLocks noGrp="1" noChangeArrowheads="1"/>
          </p:cNvSpPr>
          <p:nvPr>
            <p:ph type="sldNum" sz="quarter" idx="10"/>
          </p:nvPr>
        </p:nvSpPr>
        <p:spPr>
          <a:noFill/>
        </p:spPr>
        <p:txBody>
          <a:bodyPr/>
          <a:lstStyle/>
          <a:p>
            <a:fld id="{EE0C7A3E-2ADD-4FAD-82A3-B5D1328E5727}" type="slidenum">
              <a:rPr lang="en-US" smtClean="0"/>
              <a:pPr/>
              <a:t>5</a:t>
            </a:fld>
            <a:endParaRPr lang="en-US" smtClean="0"/>
          </a:p>
        </p:txBody>
      </p:sp>
      <p:sp>
        <p:nvSpPr>
          <p:cNvPr id="2253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BC2DAE9E-C5E9-4A53-A3BF-6D6293C6667C}" type="slidenum">
              <a:rPr lang="en-US" sz="2600" b="1">
                <a:solidFill>
                  <a:schemeClr val="bg1"/>
                </a:solidFill>
              </a:rPr>
              <a:pPr/>
              <a:t>5</a:t>
            </a:fld>
            <a:endParaRPr lang="en-US" sz="2600" b="1">
              <a:solidFill>
                <a:schemeClr val="bg1"/>
              </a:solidFill>
            </a:endParaRPr>
          </a:p>
        </p:txBody>
      </p:sp>
      <p:sp>
        <p:nvSpPr>
          <p:cNvPr id="22531"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F39E25E7-A110-4439-AF8F-3C09B98E7DFB}" type="slidenum">
              <a:rPr lang="en-US" sz="2600" b="1">
                <a:solidFill>
                  <a:schemeClr val="bg1"/>
                </a:solidFill>
              </a:rPr>
              <a:pPr/>
              <a:t>5</a:t>
            </a:fld>
            <a:endParaRPr lang="en-US" sz="2600" b="1">
              <a:solidFill>
                <a:schemeClr val="bg1"/>
              </a:solidFill>
            </a:endParaRPr>
          </a:p>
        </p:txBody>
      </p:sp>
      <p:sp>
        <p:nvSpPr>
          <p:cNvPr id="22532" name="AutoShape 2"/>
          <p:cNvSpPr>
            <a:spLocks noGrp="1" noChangeArrowheads="1"/>
          </p:cNvSpPr>
          <p:nvPr>
            <p:ph type="title"/>
          </p:nvPr>
        </p:nvSpPr>
        <p:spPr>
          <a:xfrm>
            <a:off x="762000" y="762000"/>
            <a:ext cx="8153400" cy="1143000"/>
          </a:xfrm>
        </p:spPr>
        <p:txBody>
          <a:bodyPr/>
          <a:lstStyle/>
          <a:p>
            <a:pPr eaLnBrk="1" hangingPunct="1"/>
            <a:r>
              <a:rPr lang="en-US" smtClean="0"/>
              <a:t>Introduction </a:t>
            </a:r>
          </a:p>
        </p:txBody>
      </p:sp>
      <p:sp>
        <p:nvSpPr>
          <p:cNvPr id="22533" name="Rectangle 3"/>
          <p:cNvSpPr>
            <a:spLocks noGrp="1" noChangeArrowheads="1"/>
          </p:cNvSpPr>
          <p:nvPr>
            <p:ph type="body" idx="1"/>
          </p:nvPr>
        </p:nvSpPr>
        <p:spPr>
          <a:xfrm>
            <a:off x="838200" y="2362200"/>
            <a:ext cx="7693025" cy="3962400"/>
          </a:xfrm>
        </p:spPr>
        <p:txBody>
          <a:bodyPr/>
          <a:lstStyle/>
          <a:p>
            <a:pPr eaLnBrk="1" hangingPunct="1"/>
            <a:r>
              <a:rPr lang="en-US" smtClean="0"/>
              <a:t>Microsoft Office 2007 is an integrated software package that enables you to share information between several applications.</a:t>
            </a:r>
          </a:p>
          <a:p>
            <a:pPr eaLnBrk="1" hangingPunct="1"/>
            <a:endParaRPr lang="en-US" smtClean="0"/>
          </a:p>
        </p:txBody>
      </p:sp>
      <p:pic>
        <p:nvPicPr>
          <p:cNvPr id="22534" name="Picture 2"/>
          <p:cNvPicPr>
            <a:picLocks noChangeAspect="1" noChangeArrowheads="1"/>
          </p:cNvPicPr>
          <p:nvPr/>
        </p:nvPicPr>
        <p:blipFill>
          <a:blip r:embed="rId2"/>
          <a:srcRect/>
          <a:stretch>
            <a:fillRect/>
          </a:stretch>
        </p:blipFill>
        <p:spPr bwMode="auto">
          <a:xfrm>
            <a:off x="1219200" y="3733800"/>
            <a:ext cx="6858000" cy="2641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92B56234-B11A-47DC-9F53-74AD5A53C480}" type="slidenum">
              <a:rPr lang="en-US" smtClean="0"/>
              <a:pPr/>
              <a:t>6</a:t>
            </a:fld>
            <a:endParaRPr lang="en-US"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D60405E-58D2-4383-B2F3-F2978C426008}" type="slidenum">
              <a:rPr lang="en-US" sz="2600" b="1">
                <a:solidFill>
                  <a:schemeClr val="bg1"/>
                </a:solidFill>
              </a:rPr>
              <a:pPr/>
              <a:t>6</a:t>
            </a:fld>
            <a:endParaRPr lang="en-US" sz="2600" b="1">
              <a:solidFill>
                <a:schemeClr val="bg1"/>
              </a:solidFill>
            </a:endParaRPr>
          </a:p>
        </p:txBody>
      </p:sp>
      <p:sp>
        <p:nvSpPr>
          <p:cNvPr id="23555" name="Title 1"/>
          <p:cNvSpPr>
            <a:spLocks noGrp="1"/>
          </p:cNvSpPr>
          <p:nvPr>
            <p:ph type="title"/>
          </p:nvPr>
        </p:nvSpPr>
        <p:spPr/>
        <p:txBody>
          <a:bodyPr/>
          <a:lstStyle/>
          <a:p>
            <a:pPr eaLnBrk="1" hangingPunct="1"/>
            <a:r>
              <a:rPr lang="en-US" smtClean="0"/>
              <a:t>Starting Office 2007 Applications</a:t>
            </a:r>
          </a:p>
        </p:txBody>
      </p:sp>
      <p:sp>
        <p:nvSpPr>
          <p:cNvPr id="23556" name="Rectangle 7"/>
          <p:cNvSpPr>
            <a:spLocks noGrp="1" noChangeArrowheads="1"/>
          </p:cNvSpPr>
          <p:nvPr>
            <p:ph type="body" sz="half" idx="4294967295"/>
          </p:nvPr>
        </p:nvSpPr>
        <p:spPr>
          <a:xfrm>
            <a:off x="838200" y="2362200"/>
            <a:ext cx="3276600" cy="3810000"/>
          </a:xfrm>
        </p:spPr>
        <p:txBody>
          <a:bodyPr/>
          <a:lstStyle/>
          <a:p>
            <a:r>
              <a:rPr lang="en-US" sz="2200" smtClean="0"/>
              <a:t>You can start Office 2007 applications by double-clicking the application icon on the desktop, clicking the application button on the taskbar, or by using the Start button in the bottom-left corner of the screen.</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6ECAD5B6-D2A1-4F22-B1F7-393F60694CA2}" type="slidenum">
              <a:rPr lang="en-US" sz="2600" b="1">
                <a:solidFill>
                  <a:schemeClr val="bg1"/>
                </a:solidFill>
              </a:rPr>
              <a:pPr/>
              <a:t>6</a:t>
            </a:fld>
            <a:endParaRPr lang="en-US" sz="2600" b="1">
              <a:solidFill>
                <a:schemeClr val="bg1"/>
              </a:solidFill>
            </a:endParaRPr>
          </a:p>
        </p:txBody>
      </p:sp>
      <p:pic>
        <p:nvPicPr>
          <p:cNvPr id="23558" name="Picture 8"/>
          <p:cNvPicPr>
            <a:picLocks noChangeAspect="1" noChangeArrowheads="1"/>
          </p:cNvPicPr>
          <p:nvPr/>
        </p:nvPicPr>
        <p:blipFill>
          <a:blip r:embed="rId2"/>
          <a:srcRect/>
          <a:stretch>
            <a:fillRect/>
          </a:stretch>
        </p:blipFill>
        <p:spPr bwMode="auto">
          <a:xfrm>
            <a:off x="4267200" y="2362200"/>
            <a:ext cx="4081463" cy="38655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3"/>
          <p:cNvSpPr>
            <a:spLocks noGrp="1" noChangeArrowheads="1"/>
          </p:cNvSpPr>
          <p:nvPr>
            <p:ph type="sldNum" sz="quarter" idx="10"/>
          </p:nvPr>
        </p:nvSpPr>
        <p:spPr>
          <a:noFill/>
        </p:spPr>
        <p:txBody>
          <a:bodyPr/>
          <a:lstStyle/>
          <a:p>
            <a:fld id="{E55E0AEE-0D48-449F-8DAB-ACA78769E85F}" type="slidenum">
              <a:rPr lang="en-US" smtClean="0"/>
              <a:pPr/>
              <a:t>7</a:t>
            </a:fld>
            <a:endParaRPr lang="en-US" smtClean="0"/>
          </a:p>
        </p:txBody>
      </p:sp>
      <p:sp>
        <p:nvSpPr>
          <p:cNvPr id="2457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7732A938-7A22-457D-BDDE-4CB89BAC2033}" type="slidenum">
              <a:rPr lang="en-US" sz="2600" b="1">
                <a:solidFill>
                  <a:schemeClr val="bg1"/>
                </a:solidFill>
              </a:rPr>
              <a:pPr/>
              <a:t>7</a:t>
            </a:fld>
            <a:endParaRPr lang="en-US" sz="2600" b="1">
              <a:solidFill>
                <a:schemeClr val="bg1"/>
              </a:solidFill>
            </a:endParaRPr>
          </a:p>
        </p:txBody>
      </p:sp>
      <p:sp>
        <p:nvSpPr>
          <p:cNvPr id="24579" name="Title 1"/>
          <p:cNvSpPr>
            <a:spLocks noGrp="1"/>
          </p:cNvSpPr>
          <p:nvPr>
            <p:ph type="title"/>
          </p:nvPr>
        </p:nvSpPr>
        <p:spPr/>
        <p:txBody>
          <a:bodyPr/>
          <a:lstStyle/>
          <a:p>
            <a:pPr eaLnBrk="1" hangingPunct="1"/>
            <a:r>
              <a:rPr lang="en-US" smtClean="0"/>
              <a:t>Starting Office 2007 Applications (continued)</a:t>
            </a:r>
          </a:p>
        </p:txBody>
      </p:sp>
      <p:sp>
        <p:nvSpPr>
          <p:cNvPr id="24580" name="Rectangle 7"/>
          <p:cNvSpPr>
            <a:spLocks noGrp="1" noChangeArrowheads="1"/>
          </p:cNvSpPr>
          <p:nvPr>
            <p:ph type="body" sz="half" idx="4294967295"/>
          </p:nvPr>
        </p:nvSpPr>
        <p:spPr>
          <a:xfrm>
            <a:off x="838200" y="2362200"/>
            <a:ext cx="7693025" cy="1905000"/>
          </a:xfrm>
        </p:spPr>
        <p:txBody>
          <a:bodyPr/>
          <a:lstStyle/>
          <a:p>
            <a:r>
              <a:rPr lang="en-US" sz="2200" smtClean="0"/>
              <a:t>You can have multiple applications open at the same time.</a:t>
            </a:r>
          </a:p>
          <a:p>
            <a:r>
              <a:rPr lang="en-US" sz="2200" smtClean="0"/>
              <a:t>To switch from one open application to another, click the application button on the taskbar or click the Switch between windows button on the Quick Launch toolbar to the right of the Start button.</a:t>
            </a:r>
          </a:p>
        </p:txBody>
      </p:sp>
      <p:sp>
        <p:nvSpPr>
          <p:cNvPr id="2458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1BB1F9FC-0976-456C-B993-8F9F1313D16E}" type="slidenum">
              <a:rPr lang="en-US" sz="2600" b="1">
                <a:solidFill>
                  <a:schemeClr val="bg1"/>
                </a:solidFill>
              </a:rPr>
              <a:pPr/>
              <a:t>7</a:t>
            </a:fld>
            <a:endParaRPr lang="en-US" sz="2600" b="1">
              <a:solidFill>
                <a:schemeClr val="bg1"/>
              </a:solidFill>
            </a:endParaRPr>
          </a:p>
        </p:txBody>
      </p:sp>
      <p:pic>
        <p:nvPicPr>
          <p:cNvPr id="24582" name="Picture 8"/>
          <p:cNvPicPr>
            <a:picLocks noChangeAspect="1" noChangeArrowheads="1"/>
          </p:cNvPicPr>
          <p:nvPr/>
        </p:nvPicPr>
        <p:blipFill>
          <a:blip r:embed="rId2"/>
          <a:srcRect/>
          <a:stretch>
            <a:fillRect/>
          </a:stretch>
        </p:blipFill>
        <p:spPr bwMode="auto">
          <a:xfrm>
            <a:off x="838200" y="4648200"/>
            <a:ext cx="8153400" cy="14239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13879773-1185-4A43-8AF5-D91D0D6C50FE}" type="slidenum">
              <a:rPr lang="en-US" smtClean="0"/>
              <a:pPr/>
              <a:t>8</a:t>
            </a:fld>
            <a:endParaRPr lang="en-US"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D29FE4E-3D56-4119-9F09-CF9C706C39EF}" type="slidenum">
              <a:rPr lang="en-US" sz="2600" b="1">
                <a:solidFill>
                  <a:schemeClr val="bg1"/>
                </a:solidFill>
              </a:rPr>
              <a:pPr/>
              <a:t>8</a:t>
            </a:fld>
            <a:endParaRPr lang="en-US" sz="2600" b="1">
              <a:solidFill>
                <a:schemeClr val="bg1"/>
              </a:solidFill>
            </a:endParaRPr>
          </a:p>
        </p:txBody>
      </p:sp>
      <p:sp>
        <p:nvSpPr>
          <p:cNvPr id="25603" name="Title 1"/>
          <p:cNvSpPr>
            <a:spLocks noGrp="1"/>
          </p:cNvSpPr>
          <p:nvPr>
            <p:ph type="title"/>
          </p:nvPr>
        </p:nvSpPr>
        <p:spPr/>
        <p:txBody>
          <a:bodyPr/>
          <a:lstStyle/>
          <a:p>
            <a:pPr eaLnBrk="1" hangingPunct="1"/>
            <a:r>
              <a:rPr lang="en-US" smtClean="0"/>
              <a:t>Navigating Application Windows</a:t>
            </a:r>
          </a:p>
        </p:txBody>
      </p:sp>
      <p:sp>
        <p:nvSpPr>
          <p:cNvPr id="25604" name="Rectangle 7"/>
          <p:cNvSpPr>
            <a:spLocks noGrp="1" noChangeArrowheads="1"/>
          </p:cNvSpPr>
          <p:nvPr>
            <p:ph type="body" sz="half" idx="4294967295"/>
          </p:nvPr>
        </p:nvSpPr>
        <p:spPr>
          <a:xfrm>
            <a:off x="838200" y="2362200"/>
            <a:ext cx="7693025" cy="990600"/>
          </a:xfrm>
        </p:spPr>
        <p:txBody>
          <a:bodyPr/>
          <a:lstStyle/>
          <a:p>
            <a:pPr eaLnBrk="1" hangingPunct="1"/>
            <a:r>
              <a:rPr lang="en-US" sz="2400" smtClean="0"/>
              <a:t>When an application is launched, an application window appears.</a:t>
            </a:r>
          </a:p>
        </p:txBody>
      </p:sp>
      <p:sp>
        <p:nvSpPr>
          <p:cNvPr id="2560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8C8FDFE-199D-478D-BAE4-72E8D0394151}" type="slidenum">
              <a:rPr lang="en-US" sz="2600" b="1">
                <a:solidFill>
                  <a:schemeClr val="bg1"/>
                </a:solidFill>
              </a:rPr>
              <a:pPr/>
              <a:t>8</a:t>
            </a:fld>
            <a:endParaRPr lang="en-US" sz="2600" b="1">
              <a:solidFill>
                <a:schemeClr val="bg1"/>
              </a:solidFill>
            </a:endParaRPr>
          </a:p>
        </p:txBody>
      </p:sp>
      <p:pic>
        <p:nvPicPr>
          <p:cNvPr id="25606" name="Picture 8"/>
          <p:cNvPicPr>
            <a:picLocks noChangeAspect="1" noChangeArrowheads="1"/>
          </p:cNvPicPr>
          <p:nvPr/>
        </p:nvPicPr>
        <p:blipFill>
          <a:blip r:embed="rId2"/>
          <a:srcRect/>
          <a:stretch>
            <a:fillRect/>
          </a:stretch>
        </p:blipFill>
        <p:spPr bwMode="auto">
          <a:xfrm>
            <a:off x="1981200" y="3124200"/>
            <a:ext cx="5438775" cy="31686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3"/>
          <p:cNvSpPr>
            <a:spLocks noGrp="1" noChangeArrowheads="1"/>
          </p:cNvSpPr>
          <p:nvPr>
            <p:ph type="sldNum" sz="quarter" idx="10"/>
          </p:nvPr>
        </p:nvSpPr>
        <p:spPr>
          <a:noFill/>
        </p:spPr>
        <p:txBody>
          <a:bodyPr/>
          <a:lstStyle/>
          <a:p>
            <a:fld id="{D244B0D4-065E-47C0-AA88-B50759228506}" type="slidenum">
              <a:rPr lang="en-US" smtClean="0"/>
              <a:pPr/>
              <a:t>9</a:t>
            </a:fld>
            <a:endParaRPr lang="en-US" smtClean="0"/>
          </a:p>
        </p:txBody>
      </p:sp>
      <p:sp>
        <p:nvSpPr>
          <p:cNvPr id="2662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92BCAAB-02E9-4199-91CD-9BA08C3D2DFA}" type="slidenum">
              <a:rPr lang="en-US" sz="2600" b="1">
                <a:solidFill>
                  <a:schemeClr val="bg1"/>
                </a:solidFill>
              </a:rPr>
              <a:pPr/>
              <a:t>9</a:t>
            </a:fld>
            <a:endParaRPr lang="en-US" sz="2600" b="1">
              <a:solidFill>
                <a:schemeClr val="bg1"/>
              </a:solidFill>
            </a:endParaRPr>
          </a:p>
        </p:txBody>
      </p:sp>
      <p:sp>
        <p:nvSpPr>
          <p:cNvPr id="26627" name="Title 1"/>
          <p:cNvSpPr>
            <a:spLocks noGrp="1"/>
          </p:cNvSpPr>
          <p:nvPr>
            <p:ph type="title"/>
          </p:nvPr>
        </p:nvSpPr>
        <p:spPr/>
        <p:txBody>
          <a:bodyPr/>
          <a:lstStyle/>
          <a:p>
            <a:pPr eaLnBrk="1" hangingPunct="1"/>
            <a:r>
              <a:rPr lang="en-US" smtClean="0"/>
              <a:t>Navigating Application Windows (continued)</a:t>
            </a:r>
          </a:p>
        </p:txBody>
      </p:sp>
      <p:sp>
        <p:nvSpPr>
          <p:cNvPr id="26628" name="Rectangle 7"/>
          <p:cNvSpPr>
            <a:spLocks noGrp="1" noChangeArrowheads="1"/>
          </p:cNvSpPr>
          <p:nvPr>
            <p:ph type="body" sz="half" idx="4294967295"/>
          </p:nvPr>
        </p:nvSpPr>
        <p:spPr>
          <a:xfrm>
            <a:off x="838200" y="2362200"/>
            <a:ext cx="7693025" cy="990600"/>
          </a:xfrm>
        </p:spPr>
        <p:txBody>
          <a:bodyPr/>
          <a:lstStyle/>
          <a:p>
            <a:pPr eaLnBrk="1" hangingPunct="1"/>
            <a:r>
              <a:rPr lang="en-US" sz="2400" smtClean="0"/>
              <a:t>To scroll, use the horizontal or vertical scroll bars. </a:t>
            </a:r>
          </a:p>
          <a:p>
            <a:pPr eaLnBrk="1" hangingPunct="1"/>
            <a:endParaRPr lang="en-US" sz="2400" smtClean="0"/>
          </a:p>
        </p:txBody>
      </p:sp>
      <p:sp>
        <p:nvSpPr>
          <p:cNvPr id="26629"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9F90D761-3BE3-4963-BEE7-572838270C0B}" type="slidenum">
              <a:rPr lang="en-US" sz="2600" b="1">
                <a:solidFill>
                  <a:schemeClr val="bg1"/>
                </a:solidFill>
              </a:rPr>
              <a:pPr/>
              <a:t>9</a:t>
            </a:fld>
            <a:endParaRPr lang="en-US" sz="2600" b="1">
              <a:solidFill>
                <a:schemeClr val="bg1"/>
              </a:solidFill>
            </a:endParaRPr>
          </a:p>
        </p:txBody>
      </p:sp>
      <p:pic>
        <p:nvPicPr>
          <p:cNvPr id="26630" name="Picture 8"/>
          <p:cNvPicPr>
            <a:picLocks noChangeAspect="1" noChangeArrowheads="1"/>
          </p:cNvPicPr>
          <p:nvPr/>
        </p:nvPicPr>
        <p:blipFill>
          <a:blip r:embed="rId2"/>
          <a:srcRect/>
          <a:stretch>
            <a:fillRect/>
          </a:stretch>
        </p:blipFill>
        <p:spPr bwMode="auto">
          <a:xfrm>
            <a:off x="1143000" y="2743200"/>
            <a:ext cx="7258050" cy="35861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apsules">
  <a:themeElements>
    <a:clrScheme name="">
      <a:dk1>
        <a:srgbClr val="003366"/>
      </a:dk1>
      <a:lt1>
        <a:srgbClr val="FFFFFF"/>
      </a:lt1>
      <a:dk2>
        <a:srgbClr val="006666"/>
      </a:dk2>
      <a:lt2>
        <a:srgbClr val="666699"/>
      </a:lt2>
      <a:accent1>
        <a:srgbClr val="33CCCC"/>
      </a:accent1>
      <a:accent2>
        <a:srgbClr val="6600FF"/>
      </a:accent2>
      <a:accent3>
        <a:srgbClr val="FFFFFF"/>
      </a:accent3>
      <a:accent4>
        <a:srgbClr val="002A56"/>
      </a:accent4>
      <a:accent5>
        <a:srgbClr val="ADE2E2"/>
      </a:accent5>
      <a:accent6>
        <a:srgbClr val="5C00E7"/>
      </a:accent6>
      <a:hlink>
        <a:srgbClr val="99CC00"/>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9">
        <a:dk1>
          <a:srgbClr val="003366"/>
        </a:dk1>
        <a:lt1>
          <a:srgbClr val="FFFFFF"/>
        </a:lt1>
        <a:dk2>
          <a:srgbClr val="006666"/>
        </a:dk2>
        <a:lt2>
          <a:srgbClr val="666699"/>
        </a:lt2>
        <a:accent1>
          <a:srgbClr val="33CCCC"/>
        </a:accent1>
        <a:accent2>
          <a:srgbClr val="6666FF"/>
        </a:accent2>
        <a:accent3>
          <a:srgbClr val="FFFFFF"/>
        </a:accent3>
        <a:accent4>
          <a:srgbClr val="002A56"/>
        </a:accent4>
        <a:accent5>
          <a:srgbClr val="ADE2E2"/>
        </a:accent5>
        <a:accent6>
          <a:srgbClr val="5C5CE7"/>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0">
        <a:dk1>
          <a:srgbClr val="003366"/>
        </a:dk1>
        <a:lt1>
          <a:srgbClr val="FFFFFF"/>
        </a:lt1>
        <a:dk2>
          <a:srgbClr val="006666"/>
        </a:dk2>
        <a:lt2>
          <a:srgbClr val="666699"/>
        </a:lt2>
        <a:accent1>
          <a:srgbClr val="33CCCC"/>
        </a:accent1>
        <a:accent2>
          <a:srgbClr val="6600CC"/>
        </a:accent2>
        <a:accent3>
          <a:srgbClr val="FFFFFF"/>
        </a:accent3>
        <a:accent4>
          <a:srgbClr val="002A56"/>
        </a:accent4>
        <a:accent5>
          <a:srgbClr val="ADE2E2"/>
        </a:accent5>
        <a:accent6>
          <a:srgbClr val="5C00B9"/>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1">
        <a:dk1>
          <a:srgbClr val="003366"/>
        </a:dk1>
        <a:lt1>
          <a:srgbClr val="FFFFFF"/>
        </a:lt1>
        <a:dk2>
          <a:srgbClr val="006666"/>
        </a:dk2>
        <a:lt2>
          <a:srgbClr val="666699"/>
        </a:lt2>
        <a:accent1>
          <a:srgbClr val="33CCCC"/>
        </a:accent1>
        <a:accent2>
          <a:srgbClr val="6699FF"/>
        </a:accent2>
        <a:accent3>
          <a:srgbClr val="FFFFFF"/>
        </a:accent3>
        <a:accent4>
          <a:srgbClr val="002A56"/>
        </a:accent4>
        <a:accent5>
          <a:srgbClr val="ADE2E2"/>
        </a:accent5>
        <a:accent6>
          <a:srgbClr val="5C8AE7"/>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2">
        <a:dk1>
          <a:srgbClr val="003366"/>
        </a:dk1>
        <a:lt1>
          <a:srgbClr val="FFFFFF"/>
        </a:lt1>
        <a:dk2>
          <a:srgbClr val="006666"/>
        </a:dk2>
        <a:lt2>
          <a:srgbClr val="666699"/>
        </a:lt2>
        <a:accent1>
          <a:srgbClr val="33CCCC"/>
        </a:accent1>
        <a:accent2>
          <a:srgbClr val="6600FF"/>
        </a:accent2>
        <a:accent3>
          <a:srgbClr val="FFFFFF"/>
        </a:accent3>
        <a:accent4>
          <a:srgbClr val="002A56"/>
        </a:accent4>
        <a:accent5>
          <a:srgbClr val="ADE2E2"/>
        </a:accent5>
        <a:accent6>
          <a:srgbClr val="5C00E7"/>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3">
        <a:dk1>
          <a:srgbClr val="003366"/>
        </a:dk1>
        <a:lt1>
          <a:srgbClr val="FFFFFF"/>
        </a:lt1>
        <a:dk2>
          <a:srgbClr val="006666"/>
        </a:dk2>
        <a:lt2>
          <a:srgbClr val="666699"/>
        </a:lt2>
        <a:accent1>
          <a:srgbClr val="33CCCC"/>
        </a:accent1>
        <a:accent2>
          <a:srgbClr val="6C00FF"/>
        </a:accent2>
        <a:accent3>
          <a:srgbClr val="FFFFFF"/>
        </a:accent3>
        <a:accent4>
          <a:srgbClr val="002A56"/>
        </a:accent4>
        <a:accent5>
          <a:srgbClr val="ADE2E2"/>
        </a:accent5>
        <a:accent6>
          <a:srgbClr val="6100E7"/>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4">
        <a:dk1>
          <a:srgbClr val="003366"/>
        </a:dk1>
        <a:lt1>
          <a:srgbClr val="FFFFFF"/>
        </a:lt1>
        <a:dk2>
          <a:srgbClr val="006666"/>
        </a:dk2>
        <a:lt2>
          <a:srgbClr val="666699"/>
        </a:lt2>
        <a:accent1>
          <a:srgbClr val="33CCCC"/>
        </a:accent1>
        <a:accent2>
          <a:srgbClr val="6C00FF"/>
        </a:accent2>
        <a:accent3>
          <a:srgbClr val="FFFFFF"/>
        </a:accent3>
        <a:accent4>
          <a:srgbClr val="002A56"/>
        </a:accent4>
        <a:accent5>
          <a:srgbClr val="ADE2E2"/>
        </a:accent5>
        <a:accent6>
          <a:srgbClr val="6100E7"/>
        </a:accent6>
        <a:hlink>
          <a:srgbClr val="33CC33"/>
        </a:hlink>
        <a:folHlink>
          <a:srgbClr val="CC99FF"/>
        </a:folHlink>
      </a:clrScheme>
      <a:clrMap bg1="lt1" tx1="dk1" bg2="lt2" tx2="dk2" accent1="accent1" accent2="accent2" accent3="accent3" accent4="accent4" accent5="accent5" accent6="accent6" hlink="hlink" folHlink="folHlink"/>
    </a:extraClrScheme>
    <a:extraClrScheme>
      <a:clrScheme name="Capsules 15">
        <a:dk1>
          <a:srgbClr val="003366"/>
        </a:dk1>
        <a:lt1>
          <a:srgbClr val="FFFFFF"/>
        </a:lt1>
        <a:dk2>
          <a:srgbClr val="006666"/>
        </a:dk2>
        <a:lt2>
          <a:srgbClr val="666699"/>
        </a:lt2>
        <a:accent1>
          <a:srgbClr val="33CCCC"/>
        </a:accent1>
        <a:accent2>
          <a:srgbClr val="6C00FF"/>
        </a:accent2>
        <a:accent3>
          <a:srgbClr val="FFFFFF"/>
        </a:accent3>
        <a:accent4>
          <a:srgbClr val="002A56"/>
        </a:accent4>
        <a:accent5>
          <a:srgbClr val="ADE2E2"/>
        </a:accent5>
        <a:accent6>
          <a:srgbClr val="6100E7"/>
        </a:accent6>
        <a:hlink>
          <a:srgbClr val="66FF66"/>
        </a:hlink>
        <a:folHlink>
          <a:srgbClr val="CC99FF"/>
        </a:folHlink>
      </a:clrScheme>
      <a:clrMap bg1="lt1" tx1="dk1" bg2="lt2" tx2="dk2" accent1="accent1" accent2="accent2" accent3="accent3" accent4="accent4" accent5="accent5" accent6="accent6" hlink="hlink" folHlink="folHlink"/>
    </a:extraClrScheme>
    <a:extraClrScheme>
      <a:clrScheme name="Capsules 16">
        <a:dk1>
          <a:srgbClr val="003366"/>
        </a:dk1>
        <a:lt1>
          <a:srgbClr val="FFFFFF"/>
        </a:lt1>
        <a:dk2>
          <a:srgbClr val="006666"/>
        </a:dk2>
        <a:lt2>
          <a:srgbClr val="666699"/>
        </a:lt2>
        <a:accent1>
          <a:srgbClr val="33CCCC"/>
        </a:accent1>
        <a:accent2>
          <a:srgbClr val="6C00FF"/>
        </a:accent2>
        <a:accent3>
          <a:srgbClr val="FFFFFF"/>
        </a:accent3>
        <a:accent4>
          <a:srgbClr val="002A56"/>
        </a:accent4>
        <a:accent5>
          <a:srgbClr val="ADE2E2"/>
        </a:accent5>
        <a:accent6>
          <a:srgbClr val="6100E7"/>
        </a:accent6>
        <a:hlink>
          <a:srgbClr val="99FF33"/>
        </a:hlink>
        <a:folHlink>
          <a:srgbClr val="CC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themeOverride>
</file>

<file path=docProps/app.xml><?xml version="1.0" encoding="utf-8"?>
<Properties xmlns="http://schemas.openxmlformats.org/officeDocument/2006/extended-properties" xmlns:vt="http://schemas.openxmlformats.org/officeDocument/2006/docPropsVTypes">
  <Template>Capsules</Template>
  <TotalTime>8526</TotalTime>
  <Words>1314</Words>
  <Application>Microsoft PowerPoint</Application>
  <PresentationFormat>On-screen Show (4:3)</PresentationFormat>
  <Paragraphs>205</Paragraphs>
  <Slides>29</Slides>
  <Notes>2</Notes>
  <HiddenSlides>0</HiddenSlides>
  <MMClips>0</MMClips>
  <ScaleCrop>false</ScaleCrop>
  <HeadingPairs>
    <vt:vector size="6" baseType="variant">
      <vt:variant>
        <vt:lpstr>Fonts Used</vt:lpstr>
      </vt:variant>
      <vt:variant>
        <vt:i4>3</vt:i4>
      </vt:variant>
      <vt:variant>
        <vt:lpstr>Design Template</vt:lpstr>
      </vt:variant>
      <vt:variant>
        <vt:i4>3</vt:i4>
      </vt:variant>
      <vt:variant>
        <vt:lpstr>Slide Titles</vt:lpstr>
      </vt:variant>
      <vt:variant>
        <vt:i4>29</vt:i4>
      </vt:variant>
    </vt:vector>
  </HeadingPairs>
  <TitlesOfParts>
    <vt:vector size="35" baseType="lpstr">
      <vt:lpstr>Arial</vt:lpstr>
      <vt:lpstr>Wingdings</vt:lpstr>
      <vt:lpstr>Times New Roman</vt:lpstr>
      <vt:lpstr>Capsules</vt:lpstr>
      <vt:lpstr>Capsules</vt:lpstr>
      <vt:lpstr>Capsules</vt:lpstr>
      <vt:lpstr>Lesson 6 Exploring Microsoft Office 2007</vt:lpstr>
      <vt:lpstr>Objectives</vt:lpstr>
      <vt:lpstr>Vocabulary</vt:lpstr>
      <vt:lpstr>Vocabulary (continued)</vt:lpstr>
      <vt:lpstr>Introduction </vt:lpstr>
      <vt:lpstr>Starting Office 2007 Applications</vt:lpstr>
      <vt:lpstr>Starting Office 2007 Applications (continued)</vt:lpstr>
      <vt:lpstr>Navigating Application Windows</vt:lpstr>
      <vt:lpstr>Navigating Application Windows (continued)</vt:lpstr>
      <vt:lpstr>Using the New Office User Interface</vt:lpstr>
      <vt:lpstr>Using the New Office User Interface (continued)</vt:lpstr>
      <vt:lpstr>Using the New Office User Interface (continued)</vt:lpstr>
      <vt:lpstr>Using the New Office User Interface (continued)</vt:lpstr>
      <vt:lpstr>Using the New Office User Interface (continued)</vt:lpstr>
      <vt:lpstr>Closing Documents and Applications</vt:lpstr>
      <vt:lpstr>Opening, Saving, and Printing Documents</vt:lpstr>
      <vt:lpstr>Opening, Saving, and Printing Documents (continued)</vt:lpstr>
      <vt:lpstr>Opening, Saving, and Printing Documents (continued)</vt:lpstr>
      <vt:lpstr>Opening, Saving, and Printing Documents (continued)</vt:lpstr>
      <vt:lpstr>Opening, Saving, and Printing Documents (continued)</vt:lpstr>
      <vt:lpstr>Opening, Saving, and Printing Documents (continued)</vt:lpstr>
      <vt:lpstr>Opening, Saving, and Printing Documents (continued)</vt:lpstr>
      <vt:lpstr>Opening, Saving, and Printing Documents (continued)</vt:lpstr>
      <vt:lpstr>Getting Help</vt:lpstr>
      <vt:lpstr>Getting Help (continued)</vt:lpstr>
      <vt:lpstr>Summary</vt:lpstr>
      <vt:lpstr>Summary (continued)</vt:lpstr>
      <vt:lpstr>Summary (continued)</vt:lpstr>
      <vt:lpstr>Summary (continued)</vt:lpstr>
    </vt:vector>
  </TitlesOfParts>
  <Company>Course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11 Exploring Microsoft Office 2007</dc:title>
  <dc:creator/>
  <cp:lastModifiedBy>pherbert</cp:lastModifiedBy>
  <cp:revision>170</cp:revision>
  <dcterms:created xsi:type="dcterms:W3CDTF">2001-06-11T01:47:29Z</dcterms:created>
  <dcterms:modified xsi:type="dcterms:W3CDTF">2010-10-01T02:22:26Z</dcterms:modified>
</cp:coreProperties>
</file>